
<file path=[Content_Types].xml><?xml version="1.0" encoding="utf-8"?>
<Types xmlns="http://schemas.openxmlformats.org/package/2006/content-types">
  <Default Extension="rels" ContentType="application/vnd.openxmlformats-package.relationships+xml"/>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slides/slide45.xml" ContentType="application/vnd.openxmlformats-officedocument.presentationml.slide+xml"/>
  <Override PartName="/ppt/tableStyles.xml" ContentType="application/vnd.openxmlformats-officedocument.presentationml.tableStyles+xml"/>
  <Override PartName="/ppt/embeddings/Microsoft_Equation5.bin" ContentType="application/vnd.openxmlformats-officedocument.oleObject"/>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slides/slide5.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notesSlides/notesSlide9.xml" ContentType="application/vnd.openxmlformats-officedocument.presentationml.notes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embeddings/Microsoft_Equation4.bin" ContentType="application/vnd.openxmlformats-officedocument.oleObject"/>
  <Override PartName="/ppt/slides/slide44.xml" ContentType="application/vnd.openxmlformats-officedocument.presentationml.slide+xml"/>
  <Override PartName="/ppt/slides/slide27.xml" ContentType="application/vnd.openxmlformats-officedocument.presentationml.slide+xml"/>
  <Default Extension="vml" ContentType="application/vnd.openxmlformats-officedocument.vmlDrawing"/>
  <Override PartName="/ppt/slides/slide20.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19.xml" ContentType="application/vnd.openxmlformats-officedocument.presentationml.slide+xml"/>
  <Override PartName="/ppt/slideLayouts/slideLayout4.xml" ContentType="application/vnd.openxmlformats-officedocument.presentationml.slideLayout+xml"/>
  <Default Extension="png" ContentType="image/png"/>
  <Override PartName="/ppt/notesSlides/notesSlide8.xml" ContentType="application/vnd.openxmlformats-officedocument.presentationml.notesSlide+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embeddings/Microsoft_Equation3.bin" ContentType="application/vnd.openxmlformats-officedocument.oleObject"/>
  <Override PartName="/ppt/slides/slide43.xml" ContentType="application/vnd.openxmlformats-officedocument.presentationml.slide+xml"/>
  <Override PartName="/ppt/presProps.xml" ContentType="application/vnd.openxmlformats-officedocument.presentationml.presProps+xml"/>
  <Default Extension="pict" ContentType="image/pict"/>
  <Override PartName="/ppt/slides/slide26.xml" ContentType="application/vnd.openxmlformats-officedocument.presentationml.slide+xml"/>
  <Override PartName="/ppt/slides/slide52.xml" ContentType="application/vnd.openxmlformats-officedocument.presentationml.slide+xml"/>
  <Override PartName="/ppt/slides/slide35.xml" ContentType="application/vnd.openxmlformats-officedocument.presentationml.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slides/slide49.xml" ContentType="application/vnd.openxmlformats-officedocument.presentationml.slide+xml"/>
  <Override PartName="/ppt/notesSlides/notesSlide5.xml" ContentType="application/vnd.openxmlformats-officedocument.presentationml.notesSlide+xml"/>
  <Override PartName="/ppt/embeddings/Microsoft_Equation2.bin" ContentType="application/vnd.openxmlformats-officedocument.oleObject"/>
  <Override PartName="/ppt/slides/slide42.xml" ContentType="application/vnd.openxmlformats-officedocument.presentationml.slide+xml"/>
  <Override PartName="/ppt/slides/slide25.xml" ContentType="application/vnd.openxmlformats-officedocument.presentationml.slide+xml"/>
  <Override PartName="/ppt/slides/slide51.xml" ContentType="application/vnd.openxmlformats-officedocument.presentationml.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Default Extension="wmf" ContentType="image/x-wmf"/>
  <Override PartName="/ppt/slides/slide48.xml" ContentType="application/vnd.openxmlformats-officedocument.presentationml.slide+xml"/>
  <Override PartName="/docProps/app.xml" ContentType="application/vnd.openxmlformats-officedocument.extended-properties+xml"/>
  <Override PartName="/ppt/notesSlides/notesSlide4.xml" ContentType="application/vnd.openxmlformats-officedocument.presentationml.notesSlide+xml"/>
  <Override PartName="/ppt/embeddings/Microsoft_Equation1.bin" ContentType="application/vnd.openxmlformats-officedocument.oleObject"/>
  <Override PartName="/ppt/slides/slide41.xml" ContentType="application/vnd.openxmlformats-officedocument.presentationml.slide+xml"/>
  <Override PartName="/ppt/slides/slide24.xml" ContentType="application/vnd.openxmlformats-officedocument.presentationml.slide+xml"/>
  <Override PartName="/ppt/notesSlides/notesSlide10.xml" ContentType="application/vnd.openxmlformats-officedocument.presentationml.notesSlide+xml"/>
  <Override PartName="/ppt/slides/slide50.xml" ContentType="application/vnd.openxmlformats-officedocument.presentationml.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embeddings/Microsoft_Equation7.bin" ContentType="application/vnd.openxmlformats-officedocument.oleObject"/>
  <Override PartName="/ppt/slides/slide47.xml" ContentType="application/vnd.openxmlformats-officedocument.presentationml.slide+xml"/>
  <Override PartName="/ppt/notesSlides/notesSlide3.xml" ContentType="application/vnd.openxmlformats-officedocument.presentationml.notesSlide+xml"/>
  <Override PartName="/ppt/slides/slide40.xml" ContentType="application/vnd.openxmlformats-officedocument.presentationml.slide+xml"/>
  <Override PartName="/ppt/theme/theme2.xml" ContentType="application/vnd.openxmlformats-officedocument.theme+xml"/>
  <Override PartName="/ppt/slideLayouts/slideLayout11.xml" ContentType="application/vnd.openxmlformats-officedocument.presentationml.slideLayout+xml"/>
  <Override PartName="/ppt/slides/slide39.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embeddings/Microsoft_Equation6.bin" ContentType="application/vnd.openxmlformats-officedocument.oleObject"/>
  <Override PartName="/ppt/slides/slide46.xml" ContentType="application/vnd.openxmlformats-officedocument.presentationml.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72" r:id="rId1"/>
  </p:sldMasterIdLst>
  <p:notesMasterIdLst>
    <p:notesMasterId r:id="rId54"/>
  </p:notesMasterIdLst>
  <p:sldIdLst>
    <p:sldId id="269" r:id="rId2"/>
    <p:sldId id="256" r:id="rId3"/>
    <p:sldId id="276" r:id="rId4"/>
    <p:sldId id="297" r:id="rId5"/>
    <p:sldId id="301" r:id="rId6"/>
    <p:sldId id="304" r:id="rId7"/>
    <p:sldId id="305" r:id="rId8"/>
    <p:sldId id="315" r:id="rId9"/>
    <p:sldId id="317" r:id="rId10"/>
    <p:sldId id="319" r:id="rId11"/>
    <p:sldId id="320" r:id="rId12"/>
    <p:sldId id="321" r:id="rId13"/>
    <p:sldId id="323" r:id="rId14"/>
    <p:sldId id="329" r:id="rId15"/>
    <p:sldId id="330" r:id="rId16"/>
    <p:sldId id="331" r:id="rId17"/>
    <p:sldId id="332" r:id="rId18"/>
    <p:sldId id="333" r:id="rId19"/>
    <p:sldId id="334" r:id="rId20"/>
    <p:sldId id="335" r:id="rId21"/>
    <p:sldId id="336" r:id="rId22"/>
    <p:sldId id="337" r:id="rId23"/>
    <p:sldId id="338" r:id="rId24"/>
    <p:sldId id="286" r:id="rId25"/>
    <p:sldId id="275" r:id="rId26"/>
    <p:sldId id="274" r:id="rId27"/>
    <p:sldId id="277" r:id="rId28"/>
    <p:sldId id="278" r:id="rId29"/>
    <p:sldId id="282" r:id="rId30"/>
    <p:sldId id="339" r:id="rId31"/>
    <p:sldId id="281" r:id="rId32"/>
    <p:sldId id="341" r:id="rId33"/>
    <p:sldId id="279" r:id="rId34"/>
    <p:sldId id="340" r:id="rId35"/>
    <p:sldId id="265" r:id="rId36"/>
    <p:sldId id="292" r:id="rId37"/>
    <p:sldId id="293" r:id="rId38"/>
    <p:sldId id="294" r:id="rId39"/>
    <p:sldId id="283" r:id="rId40"/>
    <p:sldId id="280" r:id="rId41"/>
    <p:sldId id="284" r:id="rId42"/>
    <p:sldId id="324" r:id="rId43"/>
    <p:sldId id="325" r:id="rId44"/>
    <p:sldId id="326" r:id="rId45"/>
    <p:sldId id="327" r:id="rId46"/>
    <p:sldId id="343" r:id="rId47"/>
    <p:sldId id="344" r:id="rId48"/>
    <p:sldId id="342" r:id="rId49"/>
    <p:sldId id="328" r:id="rId50"/>
    <p:sldId id="273" r:id="rId51"/>
    <p:sldId id="290" r:id="rId52"/>
    <p:sldId id="291"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15602" autoAdjust="0"/>
    <p:restoredTop sz="82549" autoAdjust="0"/>
  </p:normalViewPr>
  <p:slideViewPr>
    <p:cSldViewPr>
      <p:cViewPr>
        <p:scale>
          <a:sx n="100" d="100"/>
          <a:sy n="100" d="100"/>
        </p:scale>
        <p:origin x="-1128"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0"/>
    </p:cViewPr>
  </p:sorterViewPr>
  <p:notesViewPr>
    <p:cSldViewPr snapToGrid="0" snapToObjects="1">
      <p:cViewPr varScale="1">
        <p:scale>
          <a:sx n="89" d="100"/>
          <a:sy n="89" d="100"/>
        </p:scale>
        <p:origin x="-2880" y="-11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notesMaster" Target="notesMasters/notesMaster1.xml"/><Relationship Id="rId55" Type="http://schemas.openxmlformats.org/officeDocument/2006/relationships/printerSettings" Target="printerSettings/printerSettings1.bin"/><Relationship Id="rId56" Type="http://schemas.openxmlformats.org/officeDocument/2006/relationships/presProps" Target="presProps.xml"/><Relationship Id="rId57" Type="http://schemas.openxmlformats.org/officeDocument/2006/relationships/viewProps" Target="viewProps.xml"/><Relationship Id="rId58" Type="http://schemas.openxmlformats.org/officeDocument/2006/relationships/theme" Target="theme/theme1.xml"/><Relationship Id="rId59"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 Id="rId2"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 Id="rId2" Type="http://schemas.openxmlformats.org/officeDocument/2006/relationships/image" Target="../media/image7.pict"/><Relationship Id="rId3"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915D94-138D-4507-8C41-58A424F396F2}" type="datetimeFigureOut">
              <a:rPr lang="en-US" smtClean="0"/>
              <a:pPr/>
              <a:t>11/16/10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9E374D-A282-4003-9D70-FA7A1716EA3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smtClean="0"/>
              <a:t>Change the perception – acceptable to say can’t do maths</a:t>
            </a:r>
          </a:p>
          <a:p>
            <a:endParaRPr lang="en-GB" baseline="0" dirty="0" smtClean="0"/>
          </a:p>
          <a:p>
            <a:r>
              <a:rPr lang="en-GB" baseline="0" dirty="0" smtClean="0"/>
              <a:t>10 numeracy questions for them to do.</a:t>
            </a:r>
          </a:p>
          <a:p>
            <a:endParaRPr lang="en-GB" baseline="0" dirty="0" smtClean="0"/>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329E374D-A282-4003-9D70-FA7A1716EA39}"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Moving</a:t>
            </a:r>
            <a:r>
              <a:rPr lang="en-US" baseline="0" dirty="0" smtClean="0"/>
              <a:t> from one grade to another at GCSE – helps the students to structure their development – reality of 80% G-D questions but allows them to see the building blocks</a:t>
            </a:r>
            <a:endParaRPr lang="en-US" dirty="0"/>
          </a:p>
        </p:txBody>
      </p:sp>
      <p:sp>
        <p:nvSpPr>
          <p:cNvPr id="4" name="Slide Number Placeholder 3"/>
          <p:cNvSpPr>
            <a:spLocks noGrp="1"/>
          </p:cNvSpPr>
          <p:nvPr>
            <p:ph type="sldNum" sz="quarter" idx="10"/>
          </p:nvPr>
        </p:nvSpPr>
        <p:spPr/>
        <p:txBody>
          <a:bodyPr/>
          <a:lstStyle/>
          <a:p>
            <a:fld id="{329E374D-A282-4003-9D70-FA7A1716EA39}" type="slidenum">
              <a:rPr lang="en-US" smtClean="0"/>
              <a:pPr/>
              <a:t>32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Mep</a:t>
            </a:r>
            <a:r>
              <a:rPr lang="en-US" dirty="0" smtClean="0"/>
              <a:t> topic check</a:t>
            </a:r>
            <a:endParaRPr lang="en-US" dirty="0"/>
          </a:p>
        </p:txBody>
      </p:sp>
      <p:sp>
        <p:nvSpPr>
          <p:cNvPr id="4" name="Slide Number Placeholder 3"/>
          <p:cNvSpPr>
            <a:spLocks noGrp="1"/>
          </p:cNvSpPr>
          <p:nvPr>
            <p:ph type="sldNum" sz="quarter" idx="10"/>
          </p:nvPr>
        </p:nvSpPr>
        <p:spPr/>
        <p:txBody>
          <a:bodyPr/>
          <a:lstStyle/>
          <a:p>
            <a:fld id="{329E374D-A282-4003-9D70-FA7A1716EA39}" type="slidenum">
              <a:rPr lang="en-US" smtClean="0"/>
              <a:pPr/>
              <a:t>33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10 for 10 questions</a:t>
            </a:r>
            <a:endParaRPr lang="en-US" dirty="0"/>
          </a:p>
        </p:txBody>
      </p:sp>
      <p:sp>
        <p:nvSpPr>
          <p:cNvPr id="4" name="Slide Number Placeholder 3"/>
          <p:cNvSpPr>
            <a:spLocks noGrp="1"/>
          </p:cNvSpPr>
          <p:nvPr>
            <p:ph type="sldNum" sz="quarter" idx="10"/>
          </p:nvPr>
        </p:nvSpPr>
        <p:spPr/>
        <p:txBody>
          <a:bodyPr/>
          <a:lstStyle/>
          <a:p>
            <a:fld id="{329E374D-A282-4003-9D70-FA7A1716EA39}" type="slidenum">
              <a:rPr lang="en-US" smtClean="0"/>
              <a:pPr/>
              <a:t>34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a:t>
            </a:r>
            <a:r>
              <a:rPr lang="en-US" baseline="0" dirty="0" smtClean="0"/>
              <a:t> just the bare facts but HOW to use them</a:t>
            </a:r>
            <a:endParaRPr lang="en-US" dirty="0"/>
          </a:p>
        </p:txBody>
      </p:sp>
      <p:sp>
        <p:nvSpPr>
          <p:cNvPr id="4" name="Slide Number Placeholder 3"/>
          <p:cNvSpPr>
            <a:spLocks noGrp="1"/>
          </p:cNvSpPr>
          <p:nvPr>
            <p:ph type="sldNum" sz="quarter" idx="10"/>
          </p:nvPr>
        </p:nvSpPr>
        <p:spPr/>
        <p:txBody>
          <a:bodyPr/>
          <a:lstStyle/>
          <a:p>
            <a:fld id="{329E374D-A282-4003-9D70-FA7A1716EA39}" type="slidenum">
              <a:rPr lang="en-US" smtClean="0"/>
              <a:pPr/>
              <a:t>40</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240 students</a:t>
            </a:r>
            <a:r>
              <a:rPr lang="en-GB" baseline="0" dirty="0" smtClean="0"/>
              <a:t> in a survey – what do they drink, 60 drunk coffee, what angle is this on a pie chart? What percentage is this?</a:t>
            </a:r>
          </a:p>
          <a:p>
            <a:endParaRPr lang="en-GB" baseline="0" dirty="0" smtClean="0"/>
          </a:p>
          <a:p>
            <a:r>
              <a:rPr lang="en-GB" baseline="0" dirty="0" smtClean="0"/>
              <a:t>100mph, how far do I go in 3 hours? What time will it take me to go 70 miles?</a:t>
            </a:r>
          </a:p>
          <a:p>
            <a:endParaRPr lang="en-GB" dirty="0"/>
          </a:p>
        </p:txBody>
      </p:sp>
      <p:sp>
        <p:nvSpPr>
          <p:cNvPr id="4" name="Slide Number Placeholder 3"/>
          <p:cNvSpPr>
            <a:spLocks noGrp="1"/>
          </p:cNvSpPr>
          <p:nvPr>
            <p:ph type="sldNum" sz="quarter" idx="10"/>
          </p:nvPr>
        </p:nvSpPr>
        <p:spPr/>
        <p:txBody>
          <a:bodyPr/>
          <a:lstStyle/>
          <a:p>
            <a:fld id="{329E374D-A282-4003-9D70-FA7A1716EA39}" type="slidenum">
              <a:rPr lang="en-US" smtClean="0"/>
              <a:pPr/>
              <a:t>41</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30/240 </a:t>
            </a:r>
            <a:r>
              <a:rPr lang="en-US" dirty="0" err="1" smtClean="0"/>
              <a:t>x</a:t>
            </a:r>
            <a:r>
              <a:rPr lang="en-US" dirty="0" smtClean="0"/>
              <a:t> 360 = 45 degrees</a:t>
            </a:r>
          </a:p>
          <a:p>
            <a:endParaRPr lang="en-US" dirty="0" smtClean="0"/>
          </a:p>
          <a:p>
            <a:r>
              <a:rPr lang="en-US" dirty="0" smtClean="0"/>
              <a:t>30/240 </a:t>
            </a:r>
            <a:r>
              <a:rPr lang="en-US" dirty="0" err="1" smtClean="0"/>
              <a:t>x</a:t>
            </a:r>
            <a:r>
              <a:rPr lang="en-US" dirty="0" smtClean="0"/>
              <a:t> 100 =</a:t>
            </a:r>
            <a:r>
              <a:rPr lang="en-US" baseline="0" dirty="0" smtClean="0"/>
              <a:t> 12.5%</a:t>
            </a:r>
            <a:endParaRPr lang="en-US" dirty="0"/>
          </a:p>
        </p:txBody>
      </p:sp>
      <p:sp>
        <p:nvSpPr>
          <p:cNvPr id="4" name="Slide Number Placeholder 3"/>
          <p:cNvSpPr>
            <a:spLocks noGrp="1"/>
          </p:cNvSpPr>
          <p:nvPr>
            <p:ph type="sldNum" sz="quarter" idx="10"/>
          </p:nvPr>
        </p:nvSpPr>
        <p:spPr/>
        <p:txBody>
          <a:bodyPr/>
          <a:lstStyle/>
          <a:p>
            <a:fld id="{329E374D-A282-4003-9D70-FA7A1716EA39}" type="slidenum">
              <a:rPr lang="en-US" smtClean="0"/>
              <a:pPr/>
              <a:t>42</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300 miles</a:t>
            </a:r>
          </a:p>
          <a:p>
            <a:endParaRPr lang="en-US" dirty="0" smtClean="0"/>
          </a:p>
          <a:p>
            <a:r>
              <a:rPr lang="en-US" dirty="0" smtClean="0"/>
              <a:t>0.7 </a:t>
            </a:r>
            <a:r>
              <a:rPr lang="en-US" dirty="0" err="1" smtClean="0"/>
              <a:t>x</a:t>
            </a:r>
            <a:r>
              <a:rPr lang="en-US" dirty="0" smtClean="0"/>
              <a:t> 60 minutes = 42 minutes</a:t>
            </a:r>
            <a:endParaRPr lang="en-US" dirty="0"/>
          </a:p>
        </p:txBody>
      </p:sp>
      <p:sp>
        <p:nvSpPr>
          <p:cNvPr id="4" name="Slide Number Placeholder 3"/>
          <p:cNvSpPr>
            <a:spLocks noGrp="1"/>
          </p:cNvSpPr>
          <p:nvPr>
            <p:ph type="sldNum" sz="quarter" idx="10"/>
          </p:nvPr>
        </p:nvSpPr>
        <p:spPr/>
        <p:txBody>
          <a:bodyPr/>
          <a:lstStyle/>
          <a:p>
            <a:fld id="{329E374D-A282-4003-9D70-FA7A1716EA39}" type="slidenum">
              <a:rPr lang="en-US" smtClean="0"/>
              <a:pPr/>
              <a:t>43</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2.1/500 = 0.0042 pence per gram</a:t>
            </a:r>
          </a:p>
          <a:p>
            <a:endParaRPr lang="en-US" dirty="0" smtClean="0"/>
          </a:p>
          <a:p>
            <a:r>
              <a:rPr lang="en-US" dirty="0" smtClean="0"/>
              <a:t>3.85/875 = 0.0044 </a:t>
            </a:r>
            <a:endParaRPr lang="en-US" dirty="0"/>
          </a:p>
        </p:txBody>
      </p:sp>
      <p:sp>
        <p:nvSpPr>
          <p:cNvPr id="4" name="Slide Number Placeholder 3"/>
          <p:cNvSpPr>
            <a:spLocks noGrp="1"/>
          </p:cNvSpPr>
          <p:nvPr>
            <p:ph type="sldNum" sz="quarter" idx="10"/>
          </p:nvPr>
        </p:nvSpPr>
        <p:spPr/>
        <p:txBody>
          <a:bodyPr/>
          <a:lstStyle/>
          <a:p>
            <a:fld id="{329E374D-A282-4003-9D70-FA7A1716EA39}" type="slidenum">
              <a:rPr lang="en-US" smtClean="0"/>
              <a:pPr/>
              <a:t>44</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5</a:t>
            </a:r>
            <a:r>
              <a:rPr lang="en-US" baseline="0" dirty="0" smtClean="0"/>
              <a:t> miles = 8 km</a:t>
            </a:r>
          </a:p>
          <a:p>
            <a:endParaRPr lang="en-US" baseline="0" dirty="0" smtClean="0"/>
          </a:p>
          <a:p>
            <a:r>
              <a:rPr lang="en-US" baseline="0" dirty="0" smtClean="0"/>
              <a:t>120/8 = 25 </a:t>
            </a:r>
            <a:r>
              <a:rPr lang="en-US" baseline="0" dirty="0" err="1" smtClean="0"/>
              <a:t>x</a:t>
            </a:r>
            <a:r>
              <a:rPr lang="en-US" baseline="0" dirty="0" smtClean="0"/>
              <a:t> 5 = 75 miles per hour</a:t>
            </a:r>
            <a:endParaRPr lang="en-US" dirty="0"/>
          </a:p>
        </p:txBody>
      </p:sp>
      <p:sp>
        <p:nvSpPr>
          <p:cNvPr id="4" name="Slide Number Placeholder 3"/>
          <p:cNvSpPr>
            <a:spLocks noGrp="1"/>
          </p:cNvSpPr>
          <p:nvPr>
            <p:ph type="sldNum" sz="quarter" idx="10"/>
          </p:nvPr>
        </p:nvSpPr>
        <p:spPr/>
        <p:txBody>
          <a:bodyPr/>
          <a:lstStyle/>
          <a:p>
            <a:fld id="{329E374D-A282-4003-9D70-FA7A1716EA39}" type="slidenum">
              <a:rPr lang="en-US" smtClean="0"/>
              <a:pPr/>
              <a:t>45</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boys issue!</a:t>
            </a:r>
            <a:endParaRPr lang="en-US" dirty="0"/>
          </a:p>
        </p:txBody>
      </p:sp>
      <p:sp>
        <p:nvSpPr>
          <p:cNvPr id="4" name="Slide Number Placeholder 3"/>
          <p:cNvSpPr>
            <a:spLocks noGrp="1"/>
          </p:cNvSpPr>
          <p:nvPr>
            <p:ph type="sldNum" sz="quarter" idx="10"/>
          </p:nvPr>
        </p:nvSpPr>
        <p:spPr/>
        <p:txBody>
          <a:bodyPr/>
          <a:lstStyle/>
          <a:p>
            <a:fld id="{329E374D-A282-4003-9D70-FA7A1716EA39}" type="slidenum">
              <a:rPr lang="en-US" smtClean="0"/>
              <a:pPr/>
              <a:t>47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err="1" smtClean="0"/>
              <a:t>Setted</a:t>
            </a:r>
            <a:r>
              <a:rPr lang="en-GB" dirty="0" smtClean="0"/>
              <a:t> subject, expectations</a:t>
            </a:r>
            <a:r>
              <a:rPr lang="en-GB" baseline="0" dirty="0" smtClean="0"/>
              <a:t> too low, they are in set 5 so they won’t get a C grade</a:t>
            </a:r>
          </a:p>
          <a:p>
            <a:endParaRPr lang="en-GB" baseline="0" dirty="0" smtClean="0"/>
          </a:p>
          <a:p>
            <a:r>
              <a:rPr lang="en-GB" baseline="0" dirty="0" smtClean="0"/>
              <a:t>Foundation “banded” </a:t>
            </a:r>
            <a:r>
              <a:rPr lang="en-GB" baseline="0" dirty="0" smtClean="0"/>
              <a:t>groups</a:t>
            </a:r>
          </a:p>
          <a:p>
            <a:endParaRPr lang="en-GB" baseline="0" dirty="0" smtClean="0"/>
          </a:p>
          <a:p>
            <a:r>
              <a:rPr lang="en-GB" baseline="0" dirty="0" smtClean="0"/>
              <a:t>Confidence the key issue</a:t>
            </a:r>
          </a:p>
          <a:p>
            <a:endParaRPr lang="en-GB" baseline="0" dirty="0" smtClean="0"/>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329E374D-A282-4003-9D70-FA7A1716EA39}" type="slidenum">
              <a:rPr lang="en-US" smtClean="0"/>
              <a:pPr/>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Not to mess with staff having consistent groups and continuity and ownership for</a:t>
            </a:r>
            <a:r>
              <a:rPr lang="en-GB" baseline="0" dirty="0" smtClean="0"/>
              <a:t> results</a:t>
            </a:r>
          </a:p>
          <a:p>
            <a:endParaRPr lang="en-GB" baseline="0" dirty="0" smtClean="0"/>
          </a:p>
          <a:p>
            <a:r>
              <a:rPr lang="en-GB" baseline="0" dirty="0" smtClean="0"/>
              <a:t>After Easter - revision carousel, each staff teaches a topic, let’s say 4 time to four different foundation groups – grew out of need (poor teacher, equality of examination preparation), time effective for teacher, resources good as preparation high, shared with other in team so collaborative, agreed key topics</a:t>
            </a:r>
          </a:p>
          <a:p>
            <a:endParaRPr lang="en-GB" baseline="0" dirty="0" smtClean="0"/>
          </a:p>
          <a:p>
            <a:endParaRPr lang="en-GB" baseline="0" dirty="0" smtClean="0"/>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329E374D-A282-4003-9D70-FA7A1716EA39}" type="slidenum">
              <a:rPr lang="en-US" smtClean="0"/>
              <a:pPr/>
              <a:t>25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Easter revision</a:t>
            </a:r>
            <a:r>
              <a:rPr lang="en-GB" baseline="0" dirty="0" smtClean="0"/>
              <a:t> sessions for targeted students – maths staff paid or day off in lieu</a:t>
            </a:r>
          </a:p>
          <a:p>
            <a:endParaRPr lang="en-GB" baseline="0" dirty="0" smtClean="0"/>
          </a:p>
          <a:p>
            <a:r>
              <a:rPr lang="en-GB" dirty="0" smtClean="0"/>
              <a:t>Sixth form mentors,</a:t>
            </a:r>
            <a:r>
              <a:rPr lang="en-GB" baseline="0" dirty="0" smtClean="0"/>
              <a:t> HLTA, extra staff member</a:t>
            </a:r>
            <a:r>
              <a:rPr lang="en-GB" dirty="0" smtClean="0"/>
              <a:t> – support outside the classroom, been in a class of 30 for 5 years and</a:t>
            </a:r>
            <a:r>
              <a:rPr lang="en-GB" baseline="0" dirty="0" smtClean="0"/>
              <a:t> still doesn’t get it, needs smaller group, opportunity to ask more detail and time</a:t>
            </a:r>
          </a:p>
          <a:p>
            <a:endParaRPr lang="en-GB" baseline="0" dirty="0" smtClean="0"/>
          </a:p>
          <a:p>
            <a:r>
              <a:rPr lang="en-GB" baseline="0" dirty="0" smtClean="0"/>
              <a:t>Sixth form students – those doing AS maths and those who got C grades</a:t>
            </a:r>
          </a:p>
          <a:p>
            <a:endParaRPr lang="en-GB" baseline="0" dirty="0" smtClean="0"/>
          </a:p>
          <a:p>
            <a:r>
              <a:rPr lang="en-GB" baseline="0" dirty="0" smtClean="0"/>
              <a:t>Don’t look to always get lower class sizes, 6 sets and 1 member of staff for withdrawal allow you to target students, the argument that the smaller the group the better the attainment doesn’t wash from 30 to 26. But from 30 to group of 5 it does.</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329E374D-A282-4003-9D70-FA7A1716EA39}" type="slidenum">
              <a:rPr lang="en-US" smtClean="0"/>
              <a:pPr/>
              <a:t>26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smtClean="0"/>
              <a:t>Maths Watch CD</a:t>
            </a:r>
          </a:p>
          <a:p>
            <a:endParaRPr lang="en-GB" baseline="0" dirty="0" smtClean="0"/>
          </a:p>
          <a:p>
            <a:r>
              <a:rPr lang="en-GB" baseline="0" dirty="0" smtClean="0"/>
              <a:t>Mymaths.co.uk</a:t>
            </a:r>
          </a:p>
          <a:p>
            <a:endParaRPr lang="en-GB" baseline="0" dirty="0" smtClean="0"/>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329E374D-A282-4003-9D70-FA7A1716EA39}" type="slidenum">
              <a:rPr lang="en-US" smtClean="0"/>
              <a:pPr/>
              <a:t>27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Kangaroo – assessment, make the grade</a:t>
            </a:r>
            <a:endParaRPr lang="en-GB" dirty="0"/>
          </a:p>
        </p:txBody>
      </p:sp>
      <p:sp>
        <p:nvSpPr>
          <p:cNvPr id="4" name="Slide Number Placeholder 3"/>
          <p:cNvSpPr>
            <a:spLocks noGrp="1"/>
          </p:cNvSpPr>
          <p:nvPr>
            <p:ph type="sldNum" sz="quarter" idx="10"/>
          </p:nvPr>
        </p:nvSpPr>
        <p:spPr/>
        <p:txBody>
          <a:bodyPr/>
          <a:lstStyle/>
          <a:p>
            <a:fld id="{329E374D-A282-4003-9D70-FA7A1716EA39}" type="slidenum">
              <a:rPr lang="en-US" smtClean="0"/>
              <a:pPr/>
              <a:t>28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Kangaroo </a:t>
            </a:r>
            <a:r>
              <a:rPr lang="en-US" dirty="0" err="1" smtClean="0"/>
              <a:t>maths</a:t>
            </a:r>
            <a:r>
              <a:rPr lang="en-US" dirty="0" smtClean="0"/>
              <a:t> – make the grade</a:t>
            </a:r>
            <a:endParaRPr lang="en-US" dirty="0"/>
          </a:p>
        </p:txBody>
      </p:sp>
      <p:sp>
        <p:nvSpPr>
          <p:cNvPr id="4" name="Slide Number Placeholder 3"/>
          <p:cNvSpPr>
            <a:spLocks noGrp="1"/>
          </p:cNvSpPr>
          <p:nvPr>
            <p:ph type="sldNum" sz="quarter" idx="10"/>
          </p:nvPr>
        </p:nvSpPr>
        <p:spPr/>
        <p:txBody>
          <a:bodyPr/>
          <a:lstStyle/>
          <a:p>
            <a:fld id="{329E374D-A282-4003-9D70-FA7A1716EA39}" type="slidenum">
              <a:rPr lang="en-US" smtClean="0"/>
              <a:pPr/>
              <a:t>29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Kangaroo </a:t>
            </a:r>
            <a:r>
              <a:rPr lang="en-US" dirty="0" err="1" smtClean="0"/>
              <a:t>maths</a:t>
            </a:r>
            <a:r>
              <a:rPr lang="en-US" dirty="0" smtClean="0"/>
              <a:t> – make the grade</a:t>
            </a:r>
            <a:endParaRPr lang="en-US" dirty="0"/>
          </a:p>
        </p:txBody>
      </p:sp>
      <p:sp>
        <p:nvSpPr>
          <p:cNvPr id="4" name="Slide Number Placeholder 3"/>
          <p:cNvSpPr>
            <a:spLocks noGrp="1"/>
          </p:cNvSpPr>
          <p:nvPr>
            <p:ph type="sldNum" sz="quarter" idx="10"/>
          </p:nvPr>
        </p:nvSpPr>
        <p:spPr/>
        <p:txBody>
          <a:bodyPr/>
          <a:lstStyle/>
          <a:p>
            <a:fld id="{329E374D-A282-4003-9D70-FA7A1716EA39}" type="slidenum">
              <a:rPr lang="en-US" smtClean="0"/>
              <a:pPr/>
              <a:t>30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Kangaroo </a:t>
            </a:r>
            <a:r>
              <a:rPr lang="en-US" dirty="0" err="1" smtClean="0"/>
              <a:t>maths</a:t>
            </a:r>
            <a:r>
              <a:rPr lang="en-US" dirty="0" smtClean="0"/>
              <a:t> –</a:t>
            </a:r>
            <a:r>
              <a:rPr lang="en-US" baseline="0" dirty="0" smtClean="0"/>
              <a:t> make the grade</a:t>
            </a:r>
            <a:endParaRPr lang="en-US" dirty="0"/>
          </a:p>
        </p:txBody>
      </p:sp>
      <p:sp>
        <p:nvSpPr>
          <p:cNvPr id="4" name="Slide Number Placeholder 3"/>
          <p:cNvSpPr>
            <a:spLocks noGrp="1"/>
          </p:cNvSpPr>
          <p:nvPr>
            <p:ph type="sldNum" sz="quarter" idx="10"/>
          </p:nvPr>
        </p:nvSpPr>
        <p:spPr/>
        <p:txBody>
          <a:bodyPr/>
          <a:lstStyle/>
          <a:p>
            <a:fld id="{329E374D-A282-4003-9D70-FA7A1716EA39}" type="slidenum">
              <a:rPr lang="en-US" smtClean="0"/>
              <a:pPr/>
              <a:t>31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3EA40CF1-866F-4263-8E77-F15F28D6E1C3}" type="datetimeFigureOut">
              <a:rPr lang="en-US" smtClean="0"/>
              <a:pPr/>
              <a:t>11/16/10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73A85-4B46-47BA-BF1A-A9D0DCE7DDA3}"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A40CF1-866F-4263-8E77-F15F28D6E1C3}" type="datetimeFigureOut">
              <a:rPr lang="en-US" smtClean="0"/>
              <a:pPr/>
              <a:t>11/16/10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73A85-4B46-47BA-BF1A-A9D0DCE7DDA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A40CF1-866F-4263-8E77-F15F28D6E1C3}" type="datetimeFigureOut">
              <a:rPr lang="en-US" smtClean="0"/>
              <a:pPr/>
              <a:t>11/16/10</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77673A85-4B46-47BA-BF1A-A9D0DCE7DDA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A40CF1-866F-4263-8E77-F15F28D6E1C3}" type="datetimeFigureOut">
              <a:rPr lang="en-US" smtClean="0"/>
              <a:pPr/>
              <a:t>11/16/10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73A85-4B46-47BA-BF1A-A9D0DCE7DDA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EA40CF1-866F-4263-8E77-F15F28D6E1C3}" type="datetimeFigureOut">
              <a:rPr lang="en-US" smtClean="0"/>
              <a:pPr/>
              <a:t>11/16/10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73A85-4B46-47BA-BF1A-A9D0DCE7DDA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EA40CF1-866F-4263-8E77-F15F28D6E1C3}" type="datetimeFigureOut">
              <a:rPr lang="en-US" smtClean="0"/>
              <a:pPr/>
              <a:t>11/16/10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673A85-4B46-47BA-BF1A-A9D0DCE7DDA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EA40CF1-866F-4263-8E77-F15F28D6E1C3}" type="datetimeFigureOut">
              <a:rPr lang="en-US" smtClean="0"/>
              <a:pPr/>
              <a:t>11/16/10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673A85-4B46-47BA-BF1A-A9D0DCE7DDA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EA40CF1-866F-4263-8E77-F15F28D6E1C3}" type="datetimeFigureOut">
              <a:rPr lang="en-US" smtClean="0"/>
              <a:pPr/>
              <a:t>11/16/10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673A85-4B46-47BA-BF1A-A9D0DCE7DDA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A40CF1-866F-4263-8E77-F15F28D6E1C3}" type="datetimeFigureOut">
              <a:rPr lang="en-US" smtClean="0"/>
              <a:pPr/>
              <a:t>11/16/10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673A85-4B46-47BA-BF1A-A9D0DCE7DDA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EA40CF1-866F-4263-8E77-F15F28D6E1C3}" type="datetimeFigureOut">
              <a:rPr lang="en-US" smtClean="0"/>
              <a:pPr/>
              <a:t>11/16/10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673A85-4B46-47BA-BF1A-A9D0DCE7DDA3}"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3EA40CF1-866F-4263-8E77-F15F28D6E1C3}" type="datetimeFigureOut">
              <a:rPr lang="en-US" smtClean="0"/>
              <a:pPr/>
              <a:t>11/16/10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77673A85-4B46-47BA-BF1A-A9D0DCE7DDA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lstStyle>
          <a:p>
            <a:fld id="{3EA40CF1-866F-4263-8E77-F15F28D6E1C3}" type="datetimeFigureOut">
              <a:rPr lang="en-US" smtClean="0"/>
              <a:pPr/>
              <a:t>11/16/10</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lstStyle>
          <a:p>
            <a:fld id="{77673A85-4B46-47BA-BF1A-A9D0DCE7DDA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Microsoft_Equation2.bin"/><Relationship Id="rId4" Type="http://schemas.openxmlformats.org/officeDocument/2006/relationships/oleObject" Target="../embeddings/Microsoft_Equation3.bin"/><Relationship Id="rId1" Type="http://schemas.openxmlformats.org/officeDocument/2006/relationships/vmlDrawing" Target="../drawings/vmlDrawing2.vml"/><Relationship Id="rId2"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vmlDrawing" Target="../drawings/vmlDrawing3.vml"/><Relationship Id="rId2" Type="http://schemas.openxmlformats.org/officeDocument/2006/relationships/slideLayout" Target="../slideLayouts/slideLayout7.xml"/><Relationship Id="rId3" Type="http://schemas.openxmlformats.org/officeDocument/2006/relationships/oleObject" Target="../embeddings/Microsoft_Equation4.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Microsoft_Equation5.bin"/><Relationship Id="rId4" Type="http://schemas.openxmlformats.org/officeDocument/2006/relationships/oleObject" Target="../embeddings/Microsoft_Equation6.bin"/><Relationship Id="rId5" Type="http://schemas.openxmlformats.org/officeDocument/2006/relationships/oleObject" Target="../embeddings/Microsoft_Equation7.bin"/><Relationship Id="rId1" Type="http://schemas.openxmlformats.org/officeDocument/2006/relationships/vmlDrawing" Target="../drawings/vmlDrawing4.vml"/><Relationship Id="rId2"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28.xml.rels><?xml version="1.0" encoding="UTF-8" standalone="yes"?>
<Relationships xmlns="http://schemas.openxmlformats.org/package/2006/relationships"><Relationship Id="rId3" Type="http://schemas.openxmlformats.org/officeDocument/2006/relationships/hyperlink" Target="http://www.mymaths.co.uk/" TargetMode="External"/><Relationship Id="rId4" Type="http://schemas.openxmlformats.org/officeDocument/2006/relationships/hyperlink" Target="http://www.kangaroomaths.com/" TargetMode="External"/><Relationship Id="rId5" Type="http://schemas.openxmlformats.org/officeDocument/2006/relationships/slide" Target="slide33.xm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11.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12.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image" Target="../media/image13.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 Id="rId3" Type="http://schemas.openxmlformats.org/officeDocument/2006/relationships/image" Target="../media/image14.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image" Target="../media/image3.jpeg"/></Relationships>
</file>

<file path=ppt/slides/_rels/slide36.xml.rels><?xml version="1.0" encoding="UTF-8" standalone="yes"?>
<Relationships xmlns="http://schemas.openxmlformats.org/package/2006/relationships"><Relationship Id="rId3" Type="http://schemas.openxmlformats.org/officeDocument/2006/relationships/image" Target="../media/image16.png"/><Relationship Id="rId4" Type="http://schemas.openxmlformats.org/officeDocument/2006/relationships/image" Target="../media/image17.png"/><Relationship Id="rId5" Type="http://schemas.openxmlformats.org/officeDocument/2006/relationships/image" Target="../media/image18.png"/><Relationship Id="rId6" Type="http://schemas.openxmlformats.org/officeDocument/2006/relationships/image" Target="../media/image19.png"/><Relationship Id="rId1" Type="http://schemas.openxmlformats.org/officeDocument/2006/relationships/slideLayout" Target="../slideLayouts/slideLayout7.xml"/><Relationship Id="rId2" Type="http://schemas.openxmlformats.org/officeDocument/2006/relationships/image" Target="../media/image15.png"/></Relationships>
</file>

<file path=ppt/slides/_rels/slide37.xml.rels><?xml version="1.0" encoding="UTF-8" standalone="yes"?>
<Relationships xmlns="http://schemas.openxmlformats.org/package/2006/relationships"><Relationship Id="rId3" Type="http://schemas.openxmlformats.org/officeDocument/2006/relationships/image" Target="../media/image21.png"/><Relationship Id="rId4" Type="http://schemas.openxmlformats.org/officeDocument/2006/relationships/image" Target="../media/image22.png"/><Relationship Id="rId5" Type="http://schemas.openxmlformats.org/officeDocument/2006/relationships/image" Target="../media/image23.png"/><Relationship Id="rId6" Type="http://schemas.openxmlformats.org/officeDocument/2006/relationships/image" Target="../media/image24.png"/><Relationship Id="rId1" Type="http://schemas.openxmlformats.org/officeDocument/2006/relationships/slideLayout" Target="../slideLayouts/slideLayout7.xml"/><Relationship Id="rId2" Type="http://schemas.openxmlformats.org/officeDocument/2006/relationships/image" Target="../media/image20.png"/></Relationships>
</file>

<file path=ppt/slides/_rels/slide38.xml.rels><?xml version="1.0" encoding="UTF-8" standalone="yes"?>
<Relationships xmlns="http://schemas.openxmlformats.org/package/2006/relationships"><Relationship Id="rId3" Type="http://schemas.openxmlformats.org/officeDocument/2006/relationships/image" Target="../media/image26.png"/><Relationship Id="rId4" Type="http://schemas.openxmlformats.org/officeDocument/2006/relationships/image" Target="../media/image27.png"/><Relationship Id="rId5" Type="http://schemas.openxmlformats.org/officeDocument/2006/relationships/image" Target="../media/image28.png"/><Relationship Id="rId6" Type="http://schemas.openxmlformats.org/officeDocument/2006/relationships/image" Target="../media/image29.png"/><Relationship Id="rId1" Type="http://schemas.openxmlformats.org/officeDocument/2006/relationships/slideLayout" Target="../slideLayouts/slideLayout7.xml"/><Relationship Id="rId2" Type="http://schemas.openxmlformats.org/officeDocument/2006/relationships/image" Target="../media/image25.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 Id="rId3" Type="http://schemas.openxmlformats.org/officeDocument/2006/relationships/image" Target="../media/image30.png"/></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31.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32.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image" Target="../media/image3.jpe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vmlDrawing" Target="../drawings/vmlDrawing1.vml"/><Relationship Id="rId2" Type="http://schemas.openxmlformats.org/officeDocument/2006/relationships/slideLayout" Target="../slideLayouts/slideLayout7.xml"/><Relationship Id="rId3" Type="http://schemas.openxmlformats.org/officeDocument/2006/relationships/oleObject" Target="../embeddings/Microsoft_Equation1.bin"/></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image" Target="../media/image3.jpe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1403350" y="476250"/>
            <a:ext cx="6048375" cy="1189038"/>
          </a:xfrm>
          <a:prstGeom prst="rect">
            <a:avLst/>
          </a:prstGeom>
          <a:noFill/>
          <a:ln w="9525">
            <a:noFill/>
            <a:miter lim="800000"/>
            <a:headEnd/>
            <a:tailEnd/>
          </a:ln>
        </p:spPr>
        <p:txBody>
          <a:bodyPr>
            <a:prstTxWarp prst="textNoShape">
              <a:avLst/>
            </a:prstTxWarp>
            <a:spAutoFit/>
          </a:bodyPr>
          <a:lstStyle/>
          <a:p>
            <a:pPr algn="ctr">
              <a:spcBef>
                <a:spcPct val="50000"/>
              </a:spcBef>
            </a:pPr>
            <a:r>
              <a:rPr lang="en-GB" sz="7200"/>
              <a:t>Q.    0.3 x 0.2</a:t>
            </a:r>
            <a:endParaRPr lang="en-US" sz="7200">
              <a:ea typeface="Arial" charset="0"/>
              <a:cs typeface="Arial" charset="0"/>
            </a:endParaRPr>
          </a:p>
        </p:txBody>
      </p:sp>
    </p:spTree>
  </p:cSld>
  <p:clrMapOvr>
    <a:masterClrMapping/>
  </p:clrMapOvr>
  <p:transition advClick="0" advTm="16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01" name="Text Box 2"/>
          <p:cNvSpPr txBox="1">
            <a:spLocks noChangeArrowheads="1"/>
          </p:cNvSpPr>
          <p:nvPr/>
        </p:nvSpPr>
        <p:spPr bwMode="auto">
          <a:xfrm>
            <a:off x="1403350" y="476250"/>
            <a:ext cx="6048375" cy="1189038"/>
          </a:xfrm>
          <a:prstGeom prst="rect">
            <a:avLst/>
          </a:prstGeom>
          <a:noFill/>
          <a:ln w="9525">
            <a:noFill/>
            <a:miter lim="800000"/>
            <a:headEnd/>
            <a:tailEnd/>
          </a:ln>
        </p:spPr>
        <p:txBody>
          <a:bodyPr>
            <a:prstTxWarp prst="textNoShape">
              <a:avLst/>
            </a:prstTxWarp>
            <a:spAutoFit/>
          </a:bodyPr>
          <a:lstStyle/>
          <a:p>
            <a:pPr algn="ctr">
              <a:spcBef>
                <a:spcPct val="50000"/>
              </a:spcBef>
            </a:pPr>
            <a:endParaRPr lang="en-US" sz="7200">
              <a:ea typeface="Arial" charset="0"/>
              <a:cs typeface="Arial" charset="0"/>
            </a:endParaRPr>
          </a:p>
        </p:txBody>
      </p:sp>
      <p:sp>
        <p:nvSpPr>
          <p:cNvPr id="4102" name="Text Box 3"/>
          <p:cNvSpPr txBox="1">
            <a:spLocks noChangeArrowheads="1"/>
          </p:cNvSpPr>
          <p:nvPr/>
        </p:nvSpPr>
        <p:spPr bwMode="auto">
          <a:xfrm>
            <a:off x="1692275" y="2852738"/>
            <a:ext cx="4967288" cy="1189037"/>
          </a:xfrm>
          <a:prstGeom prst="rect">
            <a:avLst/>
          </a:prstGeom>
          <a:noFill/>
          <a:ln w="9525">
            <a:noFill/>
            <a:miter lim="800000"/>
            <a:headEnd/>
            <a:tailEnd/>
          </a:ln>
        </p:spPr>
        <p:txBody>
          <a:bodyPr>
            <a:prstTxWarp prst="textNoShape">
              <a:avLst/>
            </a:prstTxWarp>
            <a:spAutoFit/>
          </a:bodyPr>
          <a:lstStyle/>
          <a:p>
            <a:pPr algn="ctr">
              <a:spcBef>
                <a:spcPct val="50000"/>
              </a:spcBef>
            </a:pPr>
            <a:endParaRPr lang="en-US" sz="7200">
              <a:solidFill>
                <a:srgbClr val="FF0000"/>
              </a:solidFill>
            </a:endParaRPr>
          </a:p>
        </p:txBody>
      </p:sp>
      <p:graphicFrame>
        <p:nvGraphicFramePr>
          <p:cNvPr id="4098" name="Object 4"/>
          <p:cNvGraphicFramePr>
            <a:graphicFrameLocks noChangeAspect="1"/>
          </p:cNvGraphicFramePr>
          <p:nvPr/>
        </p:nvGraphicFramePr>
        <p:xfrm>
          <a:off x="566738" y="561975"/>
          <a:ext cx="6570662" cy="1746250"/>
        </p:xfrm>
        <a:graphic>
          <a:graphicData uri="http://schemas.openxmlformats.org/presentationml/2006/ole">
            <p:oleObj spid="_x0000_s69634" name="Equation" r:id="rId3" imgW="3200400" imgH="850680" progId="Equation.3">
              <p:embed/>
            </p:oleObj>
          </a:graphicData>
        </a:graphic>
      </p:graphicFrame>
      <p:graphicFrame>
        <p:nvGraphicFramePr>
          <p:cNvPr id="38919" name="Object 7"/>
          <p:cNvGraphicFramePr>
            <a:graphicFrameLocks noChangeAspect="1"/>
          </p:cNvGraphicFramePr>
          <p:nvPr/>
        </p:nvGraphicFramePr>
        <p:xfrm>
          <a:off x="3643313" y="4714875"/>
          <a:ext cx="279400" cy="865188"/>
        </p:xfrm>
        <a:graphic>
          <a:graphicData uri="http://schemas.openxmlformats.org/presentationml/2006/ole">
            <p:oleObj spid="_x0000_s69636" name="Equation" r:id="rId4" imgW="279360" imgH="863280" progId="Equation.3">
              <p:embed/>
            </p:oleObj>
          </a:graphicData>
        </a:graphic>
      </p:graphicFrame>
    </p:spTree>
  </p:cSld>
  <p:clrMapOvr>
    <a:masterClrMapping/>
  </p:clrMapOvr>
  <p:transition advClick="0" advTm="16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6500"/>
                                  </p:stCondLst>
                                  <p:childTnLst>
                                    <p:set>
                                      <p:cBhvr>
                                        <p:cTn id="6" dur="1" fill="hold">
                                          <p:stCondLst>
                                            <p:cond delay="0"/>
                                          </p:stCondLst>
                                        </p:cTn>
                                        <p:tgtEl>
                                          <p:spTgt spid="38919"/>
                                        </p:tgtEl>
                                        <p:attrNameLst>
                                          <p:attrName>style.visibility</p:attrName>
                                        </p:attrNameLst>
                                      </p:cBhvr>
                                      <p:to>
                                        <p:strVal val="visible"/>
                                      </p:to>
                                    </p:set>
                                    <p:animEffect transition="in" filter="fade">
                                      <p:cBhvr>
                                        <p:cTn id="7" dur="2000"/>
                                        <p:tgtEl>
                                          <p:spTgt spid="389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1403350" y="476250"/>
            <a:ext cx="6048375" cy="1189038"/>
          </a:xfrm>
          <a:prstGeom prst="rect">
            <a:avLst/>
          </a:prstGeom>
          <a:noFill/>
          <a:ln w="9525">
            <a:noFill/>
            <a:miter lim="800000"/>
            <a:headEnd/>
            <a:tailEnd/>
          </a:ln>
        </p:spPr>
        <p:txBody>
          <a:bodyPr>
            <a:prstTxWarp prst="textNoShape">
              <a:avLst/>
            </a:prstTxWarp>
            <a:spAutoFit/>
          </a:bodyPr>
          <a:lstStyle/>
          <a:p>
            <a:pPr algn="ctr">
              <a:spcBef>
                <a:spcPct val="50000"/>
              </a:spcBef>
            </a:pPr>
            <a:r>
              <a:rPr lang="en-GB" sz="7200" dirty="0"/>
              <a:t>Q.    -2 </a:t>
            </a:r>
            <a:r>
              <a:rPr lang="en-GB" sz="7200" dirty="0" smtClean="0"/>
              <a:t>- - </a:t>
            </a:r>
            <a:r>
              <a:rPr lang="en-GB" sz="7200" dirty="0"/>
              <a:t>5</a:t>
            </a:r>
            <a:endParaRPr lang="en-US" sz="7200" dirty="0">
              <a:ea typeface="Arial" charset="0"/>
              <a:cs typeface="Arial" charset="0"/>
            </a:endParaRPr>
          </a:p>
        </p:txBody>
      </p:sp>
    </p:spTree>
  </p:cSld>
  <p:clrMapOvr>
    <a:masterClrMapping/>
  </p:clrMapOvr>
  <p:transition advClick="0" advTm="16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9" name="Text Box 10"/>
          <p:cNvSpPr txBox="1">
            <a:spLocks noChangeArrowheads="1"/>
          </p:cNvSpPr>
          <p:nvPr/>
        </p:nvSpPr>
        <p:spPr bwMode="auto">
          <a:xfrm>
            <a:off x="1258888" y="260350"/>
            <a:ext cx="5761037" cy="701675"/>
          </a:xfrm>
          <a:prstGeom prst="rect">
            <a:avLst/>
          </a:prstGeom>
          <a:noFill/>
          <a:ln w="9525">
            <a:noFill/>
            <a:miter lim="800000"/>
            <a:headEnd/>
            <a:tailEnd/>
          </a:ln>
        </p:spPr>
        <p:txBody>
          <a:bodyPr>
            <a:prstTxWarp prst="textNoShape">
              <a:avLst/>
            </a:prstTxWarp>
            <a:spAutoFit/>
          </a:bodyPr>
          <a:lstStyle/>
          <a:p>
            <a:pPr>
              <a:spcBef>
                <a:spcPct val="50000"/>
              </a:spcBef>
            </a:pPr>
            <a:r>
              <a:rPr lang="en-GB"/>
              <a:t>Now calculate angle b</a:t>
            </a:r>
          </a:p>
        </p:txBody>
      </p:sp>
      <p:grpSp>
        <p:nvGrpSpPr>
          <p:cNvPr id="2" name="Group 16"/>
          <p:cNvGrpSpPr>
            <a:grpSpLocks/>
          </p:cNvGrpSpPr>
          <p:nvPr/>
        </p:nvGrpSpPr>
        <p:grpSpPr bwMode="auto">
          <a:xfrm>
            <a:off x="2000250" y="1714500"/>
            <a:ext cx="5327650" cy="1370012"/>
            <a:chOff x="2916238" y="1052513"/>
            <a:chExt cx="5327650" cy="1370012"/>
          </a:xfrm>
        </p:grpSpPr>
        <p:sp>
          <p:nvSpPr>
            <p:cNvPr id="29701" name="AutoShape 3"/>
            <p:cNvSpPr>
              <a:spLocks noChangeArrowheads="1"/>
            </p:cNvSpPr>
            <p:nvPr/>
          </p:nvSpPr>
          <p:spPr bwMode="auto">
            <a:xfrm>
              <a:off x="2916238" y="1052513"/>
              <a:ext cx="2735262" cy="1296987"/>
            </a:xfrm>
            <a:prstGeom prst="rtTriangle">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29702" name="Arc 4"/>
            <p:cNvSpPr>
              <a:spLocks/>
            </p:cNvSpPr>
            <p:nvPr/>
          </p:nvSpPr>
          <p:spPr bwMode="auto">
            <a:xfrm flipV="1">
              <a:off x="2916238" y="1154113"/>
              <a:ext cx="215900" cy="188912"/>
            </a:xfrm>
            <a:custGeom>
              <a:avLst/>
              <a:gdLst>
                <a:gd name="T0" fmla="*/ 0 w 21600"/>
                <a:gd name="T1" fmla="*/ 0 h 28215"/>
                <a:gd name="T2" fmla="*/ 205525 w 21600"/>
                <a:gd name="T3" fmla="*/ 188912 h 28215"/>
                <a:gd name="T4" fmla="*/ 0 w 21600"/>
                <a:gd name="T5" fmla="*/ 144622 h 28215"/>
                <a:gd name="T6" fmla="*/ 0 60000 65536"/>
                <a:gd name="T7" fmla="*/ 0 60000 65536"/>
                <a:gd name="T8" fmla="*/ 0 60000 65536"/>
                <a:gd name="T9" fmla="*/ 0 w 21600"/>
                <a:gd name="T10" fmla="*/ 0 h 28215"/>
                <a:gd name="T11" fmla="*/ 21600 w 21600"/>
                <a:gd name="T12" fmla="*/ 28215 h 28215"/>
              </a:gdLst>
              <a:ahLst/>
              <a:cxnLst>
                <a:cxn ang="T6">
                  <a:pos x="T0" y="T1"/>
                </a:cxn>
                <a:cxn ang="T7">
                  <a:pos x="T2" y="T3"/>
                </a:cxn>
                <a:cxn ang="T8">
                  <a:pos x="T4" y="T5"/>
                </a:cxn>
              </a:cxnLst>
              <a:rect l="T9" t="T10" r="T11" b="T12"/>
              <a:pathLst>
                <a:path w="21600" h="28215" fill="none" extrusionOk="0">
                  <a:moveTo>
                    <a:pt x="-1" y="0"/>
                  </a:moveTo>
                  <a:cubicBezTo>
                    <a:pt x="11929" y="0"/>
                    <a:pt x="21600" y="9670"/>
                    <a:pt x="21600" y="21600"/>
                  </a:cubicBezTo>
                  <a:cubicBezTo>
                    <a:pt x="21600" y="23845"/>
                    <a:pt x="21249" y="26077"/>
                    <a:pt x="20562" y="28215"/>
                  </a:cubicBezTo>
                </a:path>
                <a:path w="21600" h="28215" stroke="0" extrusionOk="0">
                  <a:moveTo>
                    <a:pt x="-1" y="0"/>
                  </a:moveTo>
                  <a:cubicBezTo>
                    <a:pt x="11929" y="0"/>
                    <a:pt x="21600" y="9670"/>
                    <a:pt x="21600" y="21600"/>
                  </a:cubicBezTo>
                  <a:cubicBezTo>
                    <a:pt x="21600" y="23845"/>
                    <a:pt x="21249" y="26077"/>
                    <a:pt x="20562" y="28215"/>
                  </a:cubicBezTo>
                  <a:lnTo>
                    <a:pt x="0" y="21600"/>
                  </a:lnTo>
                  <a:close/>
                </a:path>
              </a:pathLst>
            </a:custGeom>
            <a:noFill/>
            <a:ln w="9525">
              <a:solidFill>
                <a:schemeClr val="tx1"/>
              </a:solidFill>
              <a:round/>
              <a:headEnd/>
              <a:tailEnd/>
            </a:ln>
          </p:spPr>
          <p:txBody>
            <a:bodyPr wrap="none" anchor="ctr">
              <a:prstTxWarp prst="textNoShape">
                <a:avLst/>
              </a:prstTxWarp>
            </a:bodyPr>
            <a:lstStyle/>
            <a:p>
              <a:endParaRPr lang="en-US"/>
            </a:p>
          </p:txBody>
        </p:sp>
        <p:sp>
          <p:nvSpPr>
            <p:cNvPr id="29703" name="Arc 5"/>
            <p:cNvSpPr>
              <a:spLocks/>
            </p:cNvSpPr>
            <p:nvPr/>
          </p:nvSpPr>
          <p:spPr bwMode="auto">
            <a:xfrm flipH="1">
              <a:off x="5292725" y="2205038"/>
              <a:ext cx="71438" cy="144462"/>
            </a:xfrm>
            <a:custGeom>
              <a:avLst/>
              <a:gdLst>
                <a:gd name="T0" fmla="*/ 0 w 21600"/>
                <a:gd name="T1" fmla="*/ 0 h 21600"/>
                <a:gd name="T2" fmla="*/ 71438 w 21600"/>
                <a:gd name="T3" fmla="*/ 144462 h 21600"/>
                <a:gd name="T4" fmla="*/ 0 w 21600"/>
                <a:gd name="T5" fmla="*/ 144462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prstTxWarp prst="textNoShape">
                <a:avLst/>
              </a:prstTxWarp>
            </a:bodyPr>
            <a:lstStyle/>
            <a:p>
              <a:endParaRPr lang="en-US"/>
            </a:p>
          </p:txBody>
        </p:sp>
        <p:sp>
          <p:nvSpPr>
            <p:cNvPr id="29704" name="Line 6"/>
            <p:cNvSpPr>
              <a:spLocks noChangeShapeType="1"/>
            </p:cNvSpPr>
            <p:nvPr/>
          </p:nvSpPr>
          <p:spPr bwMode="auto">
            <a:xfrm flipH="1">
              <a:off x="2916238" y="2205038"/>
              <a:ext cx="142875"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29705" name="Line 7"/>
            <p:cNvSpPr>
              <a:spLocks noChangeShapeType="1"/>
            </p:cNvSpPr>
            <p:nvPr/>
          </p:nvSpPr>
          <p:spPr bwMode="auto">
            <a:xfrm>
              <a:off x="3059113" y="2205038"/>
              <a:ext cx="0" cy="144462"/>
            </a:xfrm>
            <a:prstGeom prst="line">
              <a:avLst/>
            </a:prstGeom>
            <a:noFill/>
            <a:ln w="9525">
              <a:solidFill>
                <a:schemeClr val="tx1"/>
              </a:solidFill>
              <a:round/>
              <a:headEnd/>
              <a:tailEnd/>
            </a:ln>
          </p:spPr>
          <p:txBody>
            <a:bodyPr>
              <a:prstTxWarp prst="textNoShape">
                <a:avLst/>
              </a:prstTxWarp>
            </a:bodyPr>
            <a:lstStyle/>
            <a:p>
              <a:endParaRPr lang="en-US"/>
            </a:p>
          </p:txBody>
        </p:sp>
        <p:sp>
          <p:nvSpPr>
            <p:cNvPr id="29706" name="Text Box 8"/>
            <p:cNvSpPr txBox="1">
              <a:spLocks noChangeArrowheads="1"/>
            </p:cNvSpPr>
            <p:nvPr/>
          </p:nvSpPr>
          <p:spPr bwMode="auto">
            <a:xfrm>
              <a:off x="2916238" y="1268413"/>
              <a:ext cx="1008062" cy="579437"/>
            </a:xfrm>
            <a:prstGeom prst="rect">
              <a:avLst/>
            </a:prstGeom>
            <a:noFill/>
            <a:ln w="9525">
              <a:noFill/>
              <a:miter lim="800000"/>
              <a:headEnd/>
              <a:tailEnd/>
            </a:ln>
          </p:spPr>
          <p:txBody>
            <a:bodyPr>
              <a:prstTxWarp prst="textNoShape">
                <a:avLst/>
              </a:prstTxWarp>
              <a:spAutoFit/>
            </a:bodyPr>
            <a:lstStyle/>
            <a:p>
              <a:pPr>
                <a:spcBef>
                  <a:spcPct val="50000"/>
                </a:spcBef>
              </a:pPr>
              <a:r>
                <a:rPr lang="en-GB" sz="3200"/>
                <a:t>61</a:t>
              </a:r>
              <a:r>
                <a:rPr lang="en-US" sz="3200">
                  <a:ea typeface="Arial" charset="0"/>
                  <a:cs typeface="Arial" charset="0"/>
                </a:rPr>
                <a:t>°</a:t>
              </a:r>
            </a:p>
          </p:txBody>
        </p:sp>
        <p:sp>
          <p:nvSpPr>
            <p:cNvPr id="29708" name="Line 11"/>
            <p:cNvSpPr>
              <a:spLocks noChangeShapeType="1"/>
            </p:cNvSpPr>
            <p:nvPr/>
          </p:nvSpPr>
          <p:spPr bwMode="auto">
            <a:xfrm>
              <a:off x="2916238" y="2349500"/>
              <a:ext cx="5327650"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29709" name="Arc 14"/>
            <p:cNvSpPr>
              <a:spLocks/>
            </p:cNvSpPr>
            <p:nvPr/>
          </p:nvSpPr>
          <p:spPr bwMode="auto">
            <a:xfrm>
              <a:off x="5180013" y="2060575"/>
              <a:ext cx="615950" cy="361950"/>
            </a:xfrm>
            <a:custGeom>
              <a:avLst/>
              <a:gdLst>
                <a:gd name="T0" fmla="*/ 0 w 34266"/>
                <a:gd name="T1" fmla="*/ 76345 h 21600"/>
                <a:gd name="T2" fmla="*/ 615950 w 34266"/>
                <a:gd name="T3" fmla="*/ 277026 h 21600"/>
                <a:gd name="T4" fmla="*/ 238517 w 34266"/>
                <a:gd name="T5" fmla="*/ 361950 h 21600"/>
                <a:gd name="T6" fmla="*/ 0 60000 65536"/>
                <a:gd name="T7" fmla="*/ 0 60000 65536"/>
                <a:gd name="T8" fmla="*/ 0 60000 65536"/>
                <a:gd name="T9" fmla="*/ 0 w 34266"/>
                <a:gd name="T10" fmla="*/ 0 h 21600"/>
                <a:gd name="T11" fmla="*/ 34266 w 34266"/>
                <a:gd name="T12" fmla="*/ 21600 h 21600"/>
              </a:gdLst>
              <a:ahLst/>
              <a:cxnLst>
                <a:cxn ang="T6">
                  <a:pos x="T0" y="T1"/>
                </a:cxn>
                <a:cxn ang="T7">
                  <a:pos x="T2" y="T3"/>
                </a:cxn>
                <a:cxn ang="T8">
                  <a:pos x="T4" y="T5"/>
                </a:cxn>
              </a:cxnLst>
              <a:rect l="T9" t="T10" r="T11" b="T12"/>
              <a:pathLst>
                <a:path w="34266" h="21600" fill="none" extrusionOk="0">
                  <a:moveTo>
                    <a:pt x="0" y="4556"/>
                  </a:moveTo>
                  <a:cubicBezTo>
                    <a:pt x="3792" y="1603"/>
                    <a:pt x="8462" y="-1"/>
                    <a:pt x="13269" y="0"/>
                  </a:cubicBezTo>
                  <a:cubicBezTo>
                    <a:pt x="23246" y="0"/>
                    <a:pt x="31925" y="6833"/>
                    <a:pt x="34266" y="16531"/>
                  </a:cubicBezTo>
                </a:path>
                <a:path w="34266" h="21600" stroke="0" extrusionOk="0">
                  <a:moveTo>
                    <a:pt x="0" y="4556"/>
                  </a:moveTo>
                  <a:cubicBezTo>
                    <a:pt x="3792" y="1603"/>
                    <a:pt x="8462" y="-1"/>
                    <a:pt x="13269" y="0"/>
                  </a:cubicBezTo>
                  <a:cubicBezTo>
                    <a:pt x="23246" y="0"/>
                    <a:pt x="31925" y="6833"/>
                    <a:pt x="34266" y="16531"/>
                  </a:cubicBezTo>
                  <a:lnTo>
                    <a:pt x="13269" y="21600"/>
                  </a:lnTo>
                  <a:close/>
                </a:path>
              </a:pathLst>
            </a:custGeom>
            <a:noFill/>
            <a:ln w="9525">
              <a:solidFill>
                <a:schemeClr val="tx1"/>
              </a:solidFill>
              <a:round/>
              <a:headEnd/>
              <a:tailEnd/>
            </a:ln>
          </p:spPr>
          <p:txBody>
            <a:bodyPr wrap="none" anchor="ctr">
              <a:prstTxWarp prst="textNoShape">
                <a:avLst/>
              </a:prstTxWarp>
            </a:bodyPr>
            <a:lstStyle/>
            <a:p>
              <a:endParaRPr lang="en-US"/>
            </a:p>
          </p:txBody>
        </p:sp>
        <p:sp>
          <p:nvSpPr>
            <p:cNvPr id="29710" name="Text Box 15"/>
            <p:cNvSpPr txBox="1">
              <a:spLocks noChangeArrowheads="1"/>
            </p:cNvSpPr>
            <p:nvPr/>
          </p:nvSpPr>
          <p:spPr bwMode="auto">
            <a:xfrm>
              <a:off x="5580063" y="1557338"/>
              <a:ext cx="792162" cy="701675"/>
            </a:xfrm>
            <a:prstGeom prst="rect">
              <a:avLst/>
            </a:prstGeom>
            <a:noFill/>
            <a:ln w="9525">
              <a:noFill/>
              <a:miter lim="800000"/>
              <a:headEnd/>
              <a:tailEnd/>
            </a:ln>
          </p:spPr>
          <p:txBody>
            <a:bodyPr>
              <a:prstTxWarp prst="textNoShape">
                <a:avLst/>
              </a:prstTxWarp>
              <a:spAutoFit/>
            </a:bodyPr>
            <a:lstStyle/>
            <a:p>
              <a:pPr>
                <a:spcBef>
                  <a:spcPct val="50000"/>
                </a:spcBef>
              </a:pPr>
              <a:endParaRPr lang="en-US"/>
            </a:p>
          </p:txBody>
        </p:sp>
        <p:sp>
          <p:nvSpPr>
            <p:cNvPr id="29711" name="Text Box 16"/>
            <p:cNvSpPr txBox="1">
              <a:spLocks noChangeArrowheads="1"/>
            </p:cNvSpPr>
            <p:nvPr/>
          </p:nvSpPr>
          <p:spPr bwMode="auto">
            <a:xfrm>
              <a:off x="5651500" y="1700213"/>
              <a:ext cx="649288" cy="457200"/>
            </a:xfrm>
            <a:prstGeom prst="rect">
              <a:avLst/>
            </a:prstGeom>
            <a:noFill/>
            <a:ln w="9525">
              <a:noFill/>
              <a:miter lim="800000"/>
              <a:headEnd/>
              <a:tailEnd/>
            </a:ln>
          </p:spPr>
          <p:txBody>
            <a:bodyPr>
              <a:prstTxWarp prst="textNoShape">
                <a:avLst/>
              </a:prstTxWarp>
              <a:spAutoFit/>
            </a:bodyPr>
            <a:lstStyle/>
            <a:p>
              <a:pPr>
                <a:spcBef>
                  <a:spcPct val="50000"/>
                </a:spcBef>
              </a:pPr>
              <a:r>
                <a:rPr lang="en-GB" sz="2400"/>
                <a:t>b</a:t>
              </a:r>
            </a:p>
          </p:txBody>
        </p:sp>
      </p:grpSp>
    </p:spTree>
  </p:cSld>
  <p:clrMapOvr>
    <a:masterClrMapping/>
  </p:clrMapOvr>
  <p:transition advClick="0" advTm="16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1403350" y="476250"/>
            <a:ext cx="6048375" cy="1189038"/>
          </a:xfrm>
          <a:prstGeom prst="rect">
            <a:avLst/>
          </a:prstGeom>
          <a:noFill/>
          <a:ln w="9525">
            <a:noFill/>
            <a:miter lim="800000"/>
            <a:headEnd/>
            <a:tailEnd/>
          </a:ln>
        </p:spPr>
        <p:txBody>
          <a:bodyPr>
            <a:prstTxWarp prst="textNoShape">
              <a:avLst/>
            </a:prstTxWarp>
            <a:spAutoFit/>
          </a:bodyPr>
          <a:lstStyle/>
          <a:p>
            <a:pPr algn="ctr">
              <a:spcBef>
                <a:spcPct val="50000"/>
              </a:spcBef>
            </a:pPr>
            <a:r>
              <a:rPr lang="en-GB" sz="7200" dirty="0"/>
              <a:t>Q.    16 </a:t>
            </a:r>
            <a:r>
              <a:rPr lang="en-GB" sz="7200" dirty="0" err="1"/>
              <a:t>x</a:t>
            </a:r>
            <a:r>
              <a:rPr lang="en-GB" sz="7200" dirty="0" smtClean="0"/>
              <a:t> 25</a:t>
            </a:r>
            <a:endParaRPr lang="en-GB" sz="7200" dirty="0"/>
          </a:p>
        </p:txBody>
      </p:sp>
      <p:sp>
        <p:nvSpPr>
          <p:cNvPr id="14341" name="Text Box 5"/>
          <p:cNvSpPr txBox="1">
            <a:spLocks noChangeArrowheads="1"/>
          </p:cNvSpPr>
          <p:nvPr/>
        </p:nvSpPr>
        <p:spPr bwMode="auto">
          <a:xfrm>
            <a:off x="2484438" y="2852738"/>
            <a:ext cx="4175125" cy="1189037"/>
          </a:xfrm>
          <a:prstGeom prst="rect">
            <a:avLst/>
          </a:prstGeom>
          <a:noFill/>
          <a:ln w="9525">
            <a:noFill/>
            <a:miter lim="800000"/>
            <a:headEnd/>
            <a:tailEnd/>
          </a:ln>
        </p:spPr>
        <p:txBody>
          <a:bodyPr>
            <a:prstTxWarp prst="textNoShape">
              <a:avLst/>
            </a:prstTxWarp>
            <a:spAutoFit/>
          </a:bodyPr>
          <a:lstStyle/>
          <a:p>
            <a:pPr algn="ctr">
              <a:spcBef>
                <a:spcPct val="50000"/>
              </a:spcBef>
            </a:pPr>
            <a:r>
              <a:rPr lang="en-GB" sz="7200" dirty="0">
                <a:solidFill>
                  <a:srgbClr val="FF0000"/>
                </a:solidFill>
              </a:rPr>
              <a:t>Ans.   </a:t>
            </a:r>
            <a:r>
              <a:rPr lang="en-GB" sz="7200" dirty="0" smtClean="0">
                <a:solidFill>
                  <a:srgbClr val="FF0000"/>
                </a:solidFill>
              </a:rPr>
              <a:t> 400</a:t>
            </a:r>
            <a:endParaRPr lang="en-GB" sz="7200" dirty="0">
              <a:solidFill>
                <a:srgbClr val="FF0000"/>
              </a:solidFill>
            </a:endParaRPr>
          </a:p>
        </p:txBody>
      </p:sp>
    </p:spTree>
  </p:cSld>
  <p:clrMapOvr>
    <a:masterClrMapping/>
  </p:clrMapOvr>
  <p:transition advClick="0" advTm="16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0"/>
                                  </p:stCondLst>
                                  <p:childTnLst>
                                    <p:set>
                                      <p:cBhvr>
                                        <p:cTn id="6" dur="1" fill="hold">
                                          <p:stCondLst>
                                            <p:cond delay="0"/>
                                          </p:stCondLst>
                                        </p:cTn>
                                        <p:tgtEl>
                                          <p:spTgt spid="14341"/>
                                        </p:tgtEl>
                                        <p:attrNameLst>
                                          <p:attrName>style.visibility</p:attrName>
                                        </p:attrNameLst>
                                      </p:cBhvr>
                                      <p:to>
                                        <p:strVal val="visible"/>
                                      </p:to>
                                    </p:set>
                                    <p:animEffect transition="in" filter="fade">
                                      <p:cBhvr>
                                        <p:cTn id="7" dur="2000"/>
                                        <p:tgtEl>
                                          <p:spTgt spid="143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1692275" y="2852738"/>
            <a:ext cx="4967288" cy="1189037"/>
          </a:xfrm>
          <a:prstGeom prst="rect">
            <a:avLst/>
          </a:prstGeom>
          <a:noFill/>
          <a:ln w="9525">
            <a:noFill/>
            <a:miter lim="800000"/>
            <a:headEnd/>
            <a:tailEnd/>
          </a:ln>
        </p:spPr>
        <p:txBody>
          <a:bodyPr>
            <a:prstTxWarp prst="textNoShape">
              <a:avLst/>
            </a:prstTxWarp>
            <a:spAutoFit/>
          </a:bodyPr>
          <a:lstStyle/>
          <a:p>
            <a:pPr algn="ctr">
              <a:spcBef>
                <a:spcPct val="50000"/>
              </a:spcBef>
            </a:pPr>
            <a:r>
              <a:rPr lang="en-GB" sz="7200">
                <a:solidFill>
                  <a:srgbClr val="FF0000"/>
                </a:solidFill>
              </a:rPr>
              <a:t>Ans.    18</a:t>
            </a:r>
          </a:p>
        </p:txBody>
      </p:sp>
      <p:graphicFrame>
        <p:nvGraphicFramePr>
          <p:cNvPr id="2050" name="Object 3"/>
          <p:cNvGraphicFramePr>
            <a:graphicFrameLocks noChangeAspect="1"/>
          </p:cNvGraphicFramePr>
          <p:nvPr/>
        </p:nvGraphicFramePr>
        <p:xfrm>
          <a:off x="1908175" y="620713"/>
          <a:ext cx="4914900" cy="1654175"/>
        </p:xfrm>
        <a:graphic>
          <a:graphicData uri="http://schemas.openxmlformats.org/presentationml/2006/ole">
            <p:oleObj spid="_x0000_s113666" name="Equation" r:id="rId3" imgW="2527200" imgH="850680" progId="Equation.3">
              <p:embed/>
            </p:oleObj>
          </a:graphicData>
        </a:graphic>
      </p:graphicFrame>
    </p:spTree>
  </p:cSld>
  <p:clrMapOvr>
    <a:masterClrMapping/>
  </p:clrMapOvr>
  <p:transition advClick="0" advTm="16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0"/>
                                  </p:stCondLst>
                                  <p:childTnLst>
                                    <p:set>
                                      <p:cBhvr>
                                        <p:cTn id="6" dur="1" fill="hold">
                                          <p:stCondLst>
                                            <p:cond delay="0"/>
                                          </p:stCondLst>
                                        </p:cTn>
                                        <p:tgtEl>
                                          <p:spTgt spid="58370"/>
                                        </p:tgtEl>
                                        <p:attrNameLst>
                                          <p:attrName>style.visibility</p:attrName>
                                        </p:attrNameLst>
                                      </p:cBhvr>
                                      <p:to>
                                        <p:strVal val="visible"/>
                                      </p:to>
                                    </p:set>
                                    <p:animEffect transition="in" filter="fade">
                                      <p:cBhvr>
                                        <p:cTn id="7" dur="2000"/>
                                        <p:tgtEl>
                                          <p:spTgt spid="583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403350" y="476250"/>
            <a:ext cx="6048375" cy="2835275"/>
          </a:xfrm>
          <a:prstGeom prst="rect">
            <a:avLst/>
          </a:prstGeom>
          <a:noFill/>
          <a:ln w="9525">
            <a:noFill/>
            <a:miter lim="800000"/>
            <a:headEnd/>
            <a:tailEnd/>
          </a:ln>
        </p:spPr>
        <p:txBody>
          <a:bodyPr>
            <a:prstTxWarp prst="textNoShape">
              <a:avLst/>
            </a:prstTxWarp>
            <a:spAutoFit/>
          </a:bodyPr>
          <a:lstStyle/>
          <a:p>
            <a:pPr marL="342900" indent="-342900" algn="ctr">
              <a:spcBef>
                <a:spcPct val="50000"/>
              </a:spcBef>
              <a:buFontTx/>
              <a:buAutoNum type="alphaUcPeriod" startAt="17"/>
            </a:pPr>
            <a:r>
              <a:rPr lang="en-GB" sz="7200" dirty="0"/>
              <a:t>     Solve:</a:t>
            </a:r>
          </a:p>
          <a:p>
            <a:pPr marL="342900" indent="-342900" algn="ctr">
              <a:spcBef>
                <a:spcPct val="50000"/>
              </a:spcBef>
            </a:pPr>
            <a:r>
              <a:rPr lang="en-US" sz="7200" dirty="0">
                <a:latin typeface="Lucida Calligraphy" charset="0"/>
                <a:ea typeface="Arial" charset="0"/>
                <a:cs typeface="Arial" charset="0"/>
              </a:rPr>
              <a:t>2x</a:t>
            </a:r>
            <a:r>
              <a:rPr lang="en-US" sz="7200" dirty="0" smtClean="0">
                <a:latin typeface="Lucida Calligraphy" charset="0"/>
                <a:ea typeface="Arial" charset="0"/>
                <a:cs typeface="Arial" charset="0"/>
              </a:rPr>
              <a:t> - 5 </a:t>
            </a:r>
            <a:r>
              <a:rPr lang="en-US" sz="7200" dirty="0">
                <a:latin typeface="Lucida Calligraphy" charset="0"/>
                <a:ea typeface="Arial" charset="0"/>
                <a:cs typeface="Arial" charset="0"/>
              </a:rPr>
              <a:t>= 14</a:t>
            </a:r>
          </a:p>
        </p:txBody>
      </p:sp>
      <p:sp>
        <p:nvSpPr>
          <p:cNvPr id="60419" name="Text Box 3"/>
          <p:cNvSpPr txBox="1">
            <a:spLocks noChangeArrowheads="1"/>
          </p:cNvSpPr>
          <p:nvPr/>
        </p:nvSpPr>
        <p:spPr bwMode="auto">
          <a:xfrm>
            <a:off x="1143000" y="3789363"/>
            <a:ext cx="7238999" cy="1200329"/>
          </a:xfrm>
          <a:prstGeom prst="rect">
            <a:avLst/>
          </a:prstGeom>
          <a:noFill/>
          <a:ln w="9525">
            <a:noFill/>
            <a:miter lim="800000"/>
            <a:headEnd/>
            <a:tailEnd/>
          </a:ln>
        </p:spPr>
        <p:txBody>
          <a:bodyPr wrap="square">
            <a:prstTxWarp prst="textNoShape">
              <a:avLst/>
            </a:prstTxWarp>
            <a:spAutoFit/>
          </a:bodyPr>
          <a:lstStyle/>
          <a:p>
            <a:pPr algn="ctr">
              <a:spcBef>
                <a:spcPct val="50000"/>
              </a:spcBef>
            </a:pPr>
            <a:r>
              <a:rPr lang="en-GB" sz="7200" dirty="0">
                <a:solidFill>
                  <a:srgbClr val="FF0000"/>
                </a:solidFill>
              </a:rPr>
              <a:t>Ans.    </a:t>
            </a:r>
            <a:r>
              <a:rPr lang="en-GB" sz="7200" dirty="0">
                <a:solidFill>
                  <a:srgbClr val="FF0000"/>
                </a:solidFill>
                <a:latin typeface="Lucida Calligraphy" charset="0"/>
              </a:rPr>
              <a:t>X =</a:t>
            </a:r>
            <a:r>
              <a:rPr lang="en-GB" sz="7200" dirty="0" smtClean="0">
                <a:solidFill>
                  <a:srgbClr val="FF0000"/>
                </a:solidFill>
                <a:latin typeface="Lucida Calligraphy" charset="0"/>
              </a:rPr>
              <a:t> 9.5</a:t>
            </a:r>
            <a:endParaRPr lang="en-GB" sz="7200" dirty="0">
              <a:solidFill>
                <a:srgbClr val="FF0000"/>
              </a:solidFill>
            </a:endParaRPr>
          </a:p>
        </p:txBody>
      </p:sp>
    </p:spTree>
  </p:cSld>
  <p:clrMapOvr>
    <a:masterClrMapping/>
  </p:clrMapOvr>
  <p:transition advClick="0" advTm="16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0"/>
                                  </p:stCondLst>
                                  <p:childTnLst>
                                    <p:set>
                                      <p:cBhvr>
                                        <p:cTn id="6" dur="1" fill="hold">
                                          <p:stCondLst>
                                            <p:cond delay="0"/>
                                          </p:stCondLst>
                                        </p:cTn>
                                        <p:tgtEl>
                                          <p:spTgt spid="60419"/>
                                        </p:tgtEl>
                                        <p:attrNameLst>
                                          <p:attrName>style.visibility</p:attrName>
                                        </p:attrNameLst>
                                      </p:cBhvr>
                                      <p:to>
                                        <p:strVal val="visible"/>
                                      </p:to>
                                    </p:set>
                                    <p:animEffect transition="in" filter="fade">
                                      <p:cBhvr>
                                        <p:cTn id="7" dur="2000"/>
                                        <p:tgtEl>
                                          <p:spTgt spid="604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1547813" y="1773238"/>
            <a:ext cx="6048375" cy="2286000"/>
          </a:xfrm>
          <a:prstGeom prst="rect">
            <a:avLst/>
          </a:prstGeom>
          <a:noFill/>
          <a:ln w="9525">
            <a:noFill/>
            <a:miter lim="800000"/>
            <a:headEnd/>
            <a:tailEnd/>
          </a:ln>
        </p:spPr>
        <p:txBody>
          <a:bodyPr>
            <a:prstTxWarp prst="textNoShape">
              <a:avLst/>
            </a:prstTxWarp>
            <a:spAutoFit/>
          </a:bodyPr>
          <a:lstStyle/>
          <a:p>
            <a:pPr algn="ctr">
              <a:spcBef>
                <a:spcPct val="50000"/>
              </a:spcBef>
            </a:pPr>
            <a:r>
              <a:rPr lang="en-GB" sz="7200"/>
              <a:t>Q. What is the mean?    </a:t>
            </a:r>
            <a:endParaRPr lang="en-US" sz="7200">
              <a:ea typeface="Arial" charset="0"/>
              <a:cs typeface="Arial" charset="0"/>
            </a:endParaRPr>
          </a:p>
        </p:txBody>
      </p:sp>
      <p:sp>
        <p:nvSpPr>
          <p:cNvPr id="20483" name="Text Box 3"/>
          <p:cNvSpPr txBox="1">
            <a:spLocks noChangeArrowheads="1"/>
          </p:cNvSpPr>
          <p:nvPr/>
        </p:nvSpPr>
        <p:spPr bwMode="auto">
          <a:xfrm>
            <a:off x="214313" y="4437063"/>
            <a:ext cx="8715375" cy="1938337"/>
          </a:xfrm>
          <a:prstGeom prst="rect">
            <a:avLst/>
          </a:prstGeom>
          <a:noFill/>
          <a:ln w="9525">
            <a:noFill/>
            <a:miter lim="800000"/>
            <a:headEnd/>
            <a:tailEnd/>
          </a:ln>
        </p:spPr>
        <p:txBody>
          <a:bodyPr>
            <a:prstTxWarp prst="textNoShape">
              <a:avLst/>
            </a:prstTxWarp>
            <a:spAutoFit/>
          </a:bodyPr>
          <a:lstStyle/>
          <a:p>
            <a:pPr algn="ctr">
              <a:spcBef>
                <a:spcPct val="50000"/>
              </a:spcBef>
            </a:pPr>
            <a:r>
              <a:rPr lang="en-GB" sz="7200">
                <a:solidFill>
                  <a:srgbClr val="FF0000"/>
                </a:solidFill>
              </a:rPr>
              <a:t>Ans.    5</a:t>
            </a:r>
          </a:p>
          <a:p>
            <a:pPr algn="ctr">
              <a:spcBef>
                <a:spcPct val="50000"/>
              </a:spcBef>
            </a:pPr>
            <a:r>
              <a:rPr lang="en-GB" sz="3200">
                <a:solidFill>
                  <a:srgbClr val="FF0000"/>
                </a:solidFill>
              </a:rPr>
              <a:t>(Total =20 then divide by the number of values)</a:t>
            </a:r>
          </a:p>
        </p:txBody>
      </p:sp>
      <p:sp>
        <p:nvSpPr>
          <p:cNvPr id="13316" name="Text Box 4"/>
          <p:cNvSpPr txBox="1">
            <a:spLocks noChangeArrowheads="1"/>
          </p:cNvSpPr>
          <p:nvPr/>
        </p:nvSpPr>
        <p:spPr bwMode="auto">
          <a:xfrm>
            <a:off x="1331913" y="333375"/>
            <a:ext cx="6553200" cy="1189038"/>
          </a:xfrm>
          <a:prstGeom prst="rect">
            <a:avLst/>
          </a:prstGeom>
          <a:noFill/>
          <a:ln w="9525">
            <a:noFill/>
            <a:miter lim="800000"/>
            <a:headEnd/>
            <a:tailEnd/>
          </a:ln>
        </p:spPr>
        <p:txBody>
          <a:bodyPr>
            <a:prstTxWarp prst="textNoShape">
              <a:avLst/>
            </a:prstTxWarp>
            <a:spAutoFit/>
          </a:bodyPr>
          <a:lstStyle/>
          <a:p>
            <a:pPr>
              <a:spcBef>
                <a:spcPct val="50000"/>
              </a:spcBef>
            </a:pPr>
            <a:r>
              <a:rPr lang="en-GB" sz="7200"/>
              <a:t>3		4		5		8</a:t>
            </a:r>
          </a:p>
        </p:txBody>
      </p:sp>
    </p:spTree>
  </p:cSld>
  <p:clrMapOvr>
    <a:masterClrMapping/>
  </p:clrMapOvr>
  <p:transition advClick="0" advTm="16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0"/>
                                  </p:stCondLst>
                                  <p:childTnLst>
                                    <p:set>
                                      <p:cBhvr>
                                        <p:cTn id="6" dur="1" fill="hold">
                                          <p:stCondLst>
                                            <p:cond delay="0"/>
                                          </p:stCondLst>
                                        </p:cTn>
                                        <p:tgtEl>
                                          <p:spTgt spid="20483"/>
                                        </p:tgtEl>
                                        <p:attrNameLst>
                                          <p:attrName>style.visibility</p:attrName>
                                        </p:attrNameLst>
                                      </p:cBhvr>
                                      <p:to>
                                        <p:strVal val="visible"/>
                                      </p:to>
                                    </p:set>
                                    <p:animEffect transition="in" filter="fade">
                                      <p:cBhvr>
                                        <p:cTn id="7" dur="2000"/>
                                        <p:tgtEl>
                                          <p:spTgt spid="204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539750" y="476250"/>
            <a:ext cx="7777163" cy="1189038"/>
          </a:xfrm>
          <a:prstGeom prst="rect">
            <a:avLst/>
          </a:prstGeom>
          <a:noFill/>
          <a:ln w="9525">
            <a:noFill/>
            <a:miter lim="800000"/>
            <a:headEnd/>
            <a:tailEnd/>
          </a:ln>
        </p:spPr>
        <p:txBody>
          <a:bodyPr>
            <a:prstTxWarp prst="textNoShape">
              <a:avLst/>
            </a:prstTxWarp>
            <a:spAutoFit/>
          </a:bodyPr>
          <a:lstStyle/>
          <a:p>
            <a:pPr algn="ctr">
              <a:spcBef>
                <a:spcPct val="50000"/>
              </a:spcBef>
            </a:pPr>
            <a:r>
              <a:rPr lang="en-GB" sz="7200"/>
              <a:t>Q.    </a:t>
            </a:r>
            <a:r>
              <a:rPr lang="en-GB" sz="7200">
                <a:latin typeface="Lucida Calligraphy" charset="0"/>
              </a:rPr>
              <a:t>a</a:t>
            </a:r>
            <a:r>
              <a:rPr lang="en-US" sz="7200">
                <a:latin typeface="Lucida Calligraphy" charset="0"/>
              </a:rPr>
              <a:t>² </a:t>
            </a:r>
            <a:r>
              <a:rPr lang="en-US" sz="7200"/>
              <a:t>x </a:t>
            </a:r>
            <a:r>
              <a:rPr lang="en-US" sz="7200">
                <a:latin typeface="Lucida Calligraphy" charset="0"/>
              </a:rPr>
              <a:t>a³ = a</a:t>
            </a:r>
            <a:r>
              <a:rPr lang="en-US" sz="6000" baseline="40000">
                <a:latin typeface="Lucida Calligraphy" charset="0"/>
              </a:rPr>
              <a:t>?</a:t>
            </a:r>
            <a:endParaRPr lang="en-US" sz="6000" baseline="40000">
              <a:latin typeface="Lucida Calligraphy" charset="0"/>
              <a:ea typeface="Arial" charset="0"/>
              <a:cs typeface="Arial" charset="0"/>
            </a:endParaRPr>
          </a:p>
        </p:txBody>
      </p:sp>
      <p:sp>
        <p:nvSpPr>
          <p:cNvPr id="24579" name="Text Box 3"/>
          <p:cNvSpPr txBox="1">
            <a:spLocks noChangeArrowheads="1"/>
          </p:cNvSpPr>
          <p:nvPr/>
        </p:nvSpPr>
        <p:spPr bwMode="auto">
          <a:xfrm>
            <a:off x="1692275" y="2852738"/>
            <a:ext cx="4967288" cy="1189037"/>
          </a:xfrm>
          <a:prstGeom prst="rect">
            <a:avLst/>
          </a:prstGeom>
          <a:noFill/>
          <a:ln w="9525">
            <a:noFill/>
            <a:miter lim="800000"/>
            <a:headEnd/>
            <a:tailEnd/>
          </a:ln>
        </p:spPr>
        <p:txBody>
          <a:bodyPr>
            <a:prstTxWarp prst="textNoShape">
              <a:avLst/>
            </a:prstTxWarp>
            <a:spAutoFit/>
          </a:bodyPr>
          <a:lstStyle/>
          <a:p>
            <a:pPr algn="ctr">
              <a:spcBef>
                <a:spcPct val="50000"/>
              </a:spcBef>
            </a:pPr>
            <a:r>
              <a:rPr lang="en-GB" sz="7200">
                <a:solidFill>
                  <a:srgbClr val="FF0000"/>
                </a:solidFill>
              </a:rPr>
              <a:t>Ans.    </a:t>
            </a:r>
            <a:r>
              <a:rPr lang="en-GB" sz="7200">
                <a:solidFill>
                  <a:srgbClr val="FF0000"/>
                </a:solidFill>
                <a:latin typeface="Lucida Calligraphy" charset="0"/>
              </a:rPr>
              <a:t>a</a:t>
            </a:r>
            <a:r>
              <a:rPr lang="en-GB" sz="6000" baseline="40000">
                <a:solidFill>
                  <a:srgbClr val="FF0000"/>
                </a:solidFill>
                <a:latin typeface="Lucida Calligraphy" charset="0"/>
              </a:rPr>
              <a:t>5</a:t>
            </a:r>
          </a:p>
        </p:txBody>
      </p:sp>
    </p:spTree>
  </p:cSld>
  <p:clrMapOvr>
    <a:masterClrMapping/>
  </p:clrMapOvr>
  <p:transition advClick="0" advTm="16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0"/>
                                  </p:stCondLst>
                                  <p:childTnLst>
                                    <p:set>
                                      <p:cBhvr>
                                        <p:cTn id="6" dur="1" fill="hold">
                                          <p:stCondLst>
                                            <p:cond delay="0"/>
                                          </p:stCondLst>
                                        </p:cTn>
                                        <p:tgtEl>
                                          <p:spTgt spid="24579"/>
                                        </p:tgtEl>
                                        <p:attrNameLst>
                                          <p:attrName>style.visibility</p:attrName>
                                        </p:attrNameLst>
                                      </p:cBhvr>
                                      <p:to>
                                        <p:strVal val="visible"/>
                                      </p:to>
                                    </p:set>
                                    <p:animEffect transition="in" filter="fade">
                                      <p:cBhvr>
                                        <p:cTn id="7" dur="2000"/>
                                        <p:tgtEl>
                                          <p:spTgt spid="245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1403350" y="476250"/>
            <a:ext cx="6048375" cy="2286000"/>
          </a:xfrm>
          <a:prstGeom prst="rect">
            <a:avLst/>
          </a:prstGeom>
          <a:noFill/>
          <a:ln w="9525">
            <a:noFill/>
            <a:miter lim="800000"/>
            <a:headEnd/>
            <a:tailEnd/>
          </a:ln>
        </p:spPr>
        <p:txBody>
          <a:bodyPr>
            <a:prstTxWarp prst="textNoShape">
              <a:avLst/>
            </a:prstTxWarp>
            <a:spAutoFit/>
          </a:bodyPr>
          <a:lstStyle/>
          <a:p>
            <a:pPr algn="ctr">
              <a:spcBef>
                <a:spcPct val="50000"/>
              </a:spcBef>
            </a:pPr>
            <a:r>
              <a:rPr lang="en-GB" sz="7200"/>
              <a:t>Q.    Increase 60 by 20%</a:t>
            </a:r>
            <a:endParaRPr lang="en-US" sz="7200">
              <a:ea typeface="Arial" charset="0"/>
              <a:cs typeface="Arial" charset="0"/>
            </a:endParaRPr>
          </a:p>
        </p:txBody>
      </p:sp>
      <p:sp>
        <p:nvSpPr>
          <p:cNvPr id="34819" name="Text Box 3"/>
          <p:cNvSpPr txBox="1">
            <a:spLocks noChangeArrowheads="1"/>
          </p:cNvSpPr>
          <p:nvPr/>
        </p:nvSpPr>
        <p:spPr bwMode="auto">
          <a:xfrm>
            <a:off x="1403350" y="3860800"/>
            <a:ext cx="5832475" cy="1189038"/>
          </a:xfrm>
          <a:prstGeom prst="rect">
            <a:avLst/>
          </a:prstGeom>
          <a:noFill/>
          <a:ln w="9525">
            <a:noFill/>
            <a:miter lim="800000"/>
            <a:headEnd/>
            <a:tailEnd/>
          </a:ln>
        </p:spPr>
        <p:txBody>
          <a:bodyPr>
            <a:prstTxWarp prst="textNoShape">
              <a:avLst/>
            </a:prstTxWarp>
            <a:spAutoFit/>
          </a:bodyPr>
          <a:lstStyle/>
          <a:p>
            <a:pPr algn="ctr">
              <a:spcBef>
                <a:spcPct val="50000"/>
              </a:spcBef>
            </a:pPr>
            <a:r>
              <a:rPr lang="en-GB" sz="7200">
                <a:solidFill>
                  <a:srgbClr val="FF0000"/>
                </a:solidFill>
              </a:rPr>
              <a:t>Ans.    72</a:t>
            </a:r>
          </a:p>
        </p:txBody>
      </p:sp>
    </p:spTree>
  </p:cSld>
  <p:clrMapOvr>
    <a:masterClrMapping/>
  </p:clrMapOvr>
  <p:transition advClick="0" advTm="16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0"/>
                                  </p:stCondLst>
                                  <p:childTnLst>
                                    <p:set>
                                      <p:cBhvr>
                                        <p:cTn id="6" dur="1" fill="hold">
                                          <p:stCondLst>
                                            <p:cond delay="0"/>
                                          </p:stCondLst>
                                        </p:cTn>
                                        <p:tgtEl>
                                          <p:spTgt spid="34819"/>
                                        </p:tgtEl>
                                        <p:attrNameLst>
                                          <p:attrName>style.visibility</p:attrName>
                                        </p:attrNameLst>
                                      </p:cBhvr>
                                      <p:to>
                                        <p:strVal val="visible"/>
                                      </p:to>
                                    </p:set>
                                    <p:animEffect transition="in" filter="fade">
                                      <p:cBhvr>
                                        <p:cTn id="7" dur="2000"/>
                                        <p:tgtEl>
                                          <p:spTgt spid="348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990600"/>
            <a:ext cx="8077200" cy="2540116"/>
          </a:xfrm>
        </p:spPr>
        <p:txBody>
          <a:bodyPr>
            <a:normAutofit fontScale="90000"/>
          </a:bodyPr>
          <a:lstStyle/>
          <a:p>
            <a:pPr algn="ctr"/>
            <a:r>
              <a:rPr lang="en-GB" dirty="0" smtClean="0"/>
              <a:t>What are the main barriers to learning in Maths and how can we help pupils to overcome them?</a:t>
            </a:r>
            <a:endParaRPr lang="en-US" dirty="0"/>
          </a:p>
        </p:txBody>
      </p:sp>
      <p:sp>
        <p:nvSpPr>
          <p:cNvPr id="3" name="Subtitle 2"/>
          <p:cNvSpPr>
            <a:spLocks noGrp="1"/>
          </p:cNvSpPr>
          <p:nvPr>
            <p:ph type="subTitle" idx="1"/>
          </p:nvPr>
        </p:nvSpPr>
        <p:spPr>
          <a:xfrm>
            <a:off x="642910" y="5786454"/>
            <a:ext cx="8077200" cy="928112"/>
          </a:xfrm>
        </p:spPr>
        <p:txBody>
          <a:bodyPr/>
          <a:lstStyle/>
          <a:p>
            <a:r>
              <a:rPr lang="en-GB" dirty="0" smtClean="0"/>
              <a:t>Julia Upton				</a:t>
            </a:r>
            <a:r>
              <a:rPr lang="en-GB" dirty="0" err="1" smtClean="0"/>
              <a:t>UP@king-ed.suffolk.sch.uk</a:t>
            </a:r>
            <a:r>
              <a:rPr lang="en-GB" dirty="0" smtClean="0"/>
              <a:t>							</a:t>
            </a:r>
            <a:endParaRPr lang="en-US" dirty="0"/>
          </a:p>
        </p:txBody>
      </p:sp>
      <p:pic>
        <p:nvPicPr>
          <p:cNvPr id="1026" name="Picture 8" descr="School"/>
          <p:cNvPicPr>
            <a:picLocks noChangeAspect="1" noChangeArrowheads="1"/>
          </p:cNvPicPr>
          <p:nvPr/>
        </p:nvPicPr>
        <p:blipFill>
          <a:blip r:embed="rId2" cstate="print"/>
          <a:srcRect/>
          <a:stretch>
            <a:fillRect/>
          </a:stretch>
        </p:blipFill>
        <p:spPr bwMode="auto">
          <a:xfrm>
            <a:off x="7786710" y="4214818"/>
            <a:ext cx="1143008" cy="727803"/>
          </a:xfrm>
          <a:prstGeom prst="rect">
            <a:avLst/>
          </a:prstGeom>
          <a:noFill/>
          <a:ln w="9525">
            <a:noFill/>
            <a:miter lim="800000"/>
            <a:headEnd/>
            <a:tailEnd/>
          </a:ln>
        </p:spPr>
      </p:pic>
      <p:pic>
        <p:nvPicPr>
          <p:cNvPr id="1027" name="Picture 7" descr="TSBLK_LO"/>
          <p:cNvPicPr>
            <a:picLocks noChangeAspect="1" noChangeArrowheads="1"/>
          </p:cNvPicPr>
          <p:nvPr/>
        </p:nvPicPr>
        <p:blipFill>
          <a:blip r:embed="rId3" cstate="print"/>
          <a:srcRect l="2603" b="52083"/>
          <a:stretch>
            <a:fillRect/>
          </a:stretch>
        </p:blipFill>
        <p:spPr bwMode="auto">
          <a:xfrm>
            <a:off x="214282" y="4214818"/>
            <a:ext cx="1066800" cy="6556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1403350" y="476250"/>
            <a:ext cx="6048375" cy="1189038"/>
          </a:xfrm>
          <a:prstGeom prst="rect">
            <a:avLst/>
          </a:prstGeom>
          <a:noFill/>
          <a:ln w="9525">
            <a:noFill/>
            <a:miter lim="800000"/>
            <a:headEnd/>
            <a:tailEnd/>
          </a:ln>
        </p:spPr>
        <p:txBody>
          <a:bodyPr>
            <a:prstTxWarp prst="textNoShape">
              <a:avLst/>
            </a:prstTxWarp>
            <a:spAutoFit/>
          </a:bodyPr>
          <a:lstStyle/>
          <a:p>
            <a:pPr algn="ctr">
              <a:spcBef>
                <a:spcPct val="50000"/>
              </a:spcBef>
            </a:pPr>
            <a:r>
              <a:rPr lang="en-GB" sz="7200"/>
              <a:t>Q.    0.3 x 0.2</a:t>
            </a:r>
            <a:endParaRPr lang="en-US" sz="7200">
              <a:ea typeface="Arial" charset="0"/>
              <a:cs typeface="Arial" charset="0"/>
            </a:endParaRPr>
          </a:p>
        </p:txBody>
      </p:sp>
      <p:sp>
        <p:nvSpPr>
          <p:cNvPr id="36867" name="Text Box 3"/>
          <p:cNvSpPr txBox="1">
            <a:spLocks noChangeArrowheads="1"/>
          </p:cNvSpPr>
          <p:nvPr/>
        </p:nvSpPr>
        <p:spPr bwMode="auto">
          <a:xfrm>
            <a:off x="1692275" y="2852738"/>
            <a:ext cx="4967288" cy="1189037"/>
          </a:xfrm>
          <a:prstGeom prst="rect">
            <a:avLst/>
          </a:prstGeom>
          <a:noFill/>
          <a:ln w="9525">
            <a:noFill/>
            <a:miter lim="800000"/>
            <a:headEnd/>
            <a:tailEnd/>
          </a:ln>
        </p:spPr>
        <p:txBody>
          <a:bodyPr>
            <a:prstTxWarp prst="textNoShape">
              <a:avLst/>
            </a:prstTxWarp>
            <a:spAutoFit/>
          </a:bodyPr>
          <a:lstStyle/>
          <a:p>
            <a:pPr algn="ctr">
              <a:spcBef>
                <a:spcPct val="50000"/>
              </a:spcBef>
            </a:pPr>
            <a:r>
              <a:rPr lang="en-GB" sz="7200">
                <a:solidFill>
                  <a:srgbClr val="FF0000"/>
                </a:solidFill>
              </a:rPr>
              <a:t>Ans.    0.06</a:t>
            </a:r>
          </a:p>
        </p:txBody>
      </p:sp>
    </p:spTree>
  </p:cSld>
  <p:clrMapOvr>
    <a:masterClrMapping/>
  </p:clrMapOvr>
  <p:transition advClick="0" advTm="16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0"/>
                                  </p:stCondLst>
                                  <p:childTnLst>
                                    <p:set>
                                      <p:cBhvr>
                                        <p:cTn id="6" dur="1" fill="hold">
                                          <p:stCondLst>
                                            <p:cond delay="0"/>
                                          </p:stCondLst>
                                        </p:cTn>
                                        <p:tgtEl>
                                          <p:spTgt spid="36867"/>
                                        </p:tgtEl>
                                        <p:attrNameLst>
                                          <p:attrName>style.visibility</p:attrName>
                                        </p:attrNameLst>
                                      </p:cBhvr>
                                      <p:to>
                                        <p:strVal val="visible"/>
                                      </p:to>
                                    </p:set>
                                    <p:animEffect transition="in" filter="fade">
                                      <p:cBhvr>
                                        <p:cTn id="7" dur="2000"/>
                                        <p:tgtEl>
                                          <p:spTgt spid="36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01" name="Text Box 2"/>
          <p:cNvSpPr txBox="1">
            <a:spLocks noChangeArrowheads="1"/>
          </p:cNvSpPr>
          <p:nvPr/>
        </p:nvSpPr>
        <p:spPr bwMode="auto">
          <a:xfrm>
            <a:off x="1403350" y="476250"/>
            <a:ext cx="6048375" cy="1189038"/>
          </a:xfrm>
          <a:prstGeom prst="rect">
            <a:avLst/>
          </a:prstGeom>
          <a:noFill/>
          <a:ln w="9525">
            <a:noFill/>
            <a:miter lim="800000"/>
            <a:headEnd/>
            <a:tailEnd/>
          </a:ln>
        </p:spPr>
        <p:txBody>
          <a:bodyPr>
            <a:prstTxWarp prst="textNoShape">
              <a:avLst/>
            </a:prstTxWarp>
            <a:spAutoFit/>
          </a:bodyPr>
          <a:lstStyle/>
          <a:p>
            <a:pPr algn="ctr">
              <a:spcBef>
                <a:spcPct val="50000"/>
              </a:spcBef>
            </a:pPr>
            <a:endParaRPr lang="en-US" sz="7200">
              <a:ea typeface="Arial" charset="0"/>
              <a:cs typeface="Arial" charset="0"/>
            </a:endParaRPr>
          </a:p>
        </p:txBody>
      </p:sp>
      <p:sp>
        <p:nvSpPr>
          <p:cNvPr id="4102" name="Text Box 3"/>
          <p:cNvSpPr txBox="1">
            <a:spLocks noChangeArrowheads="1"/>
          </p:cNvSpPr>
          <p:nvPr/>
        </p:nvSpPr>
        <p:spPr bwMode="auto">
          <a:xfrm>
            <a:off x="1692275" y="2852738"/>
            <a:ext cx="4967288" cy="1189037"/>
          </a:xfrm>
          <a:prstGeom prst="rect">
            <a:avLst/>
          </a:prstGeom>
          <a:noFill/>
          <a:ln w="9525">
            <a:noFill/>
            <a:miter lim="800000"/>
            <a:headEnd/>
            <a:tailEnd/>
          </a:ln>
        </p:spPr>
        <p:txBody>
          <a:bodyPr>
            <a:prstTxWarp prst="textNoShape">
              <a:avLst/>
            </a:prstTxWarp>
            <a:spAutoFit/>
          </a:bodyPr>
          <a:lstStyle/>
          <a:p>
            <a:pPr algn="ctr">
              <a:spcBef>
                <a:spcPct val="50000"/>
              </a:spcBef>
            </a:pPr>
            <a:endParaRPr lang="en-US" sz="7200">
              <a:solidFill>
                <a:srgbClr val="FF0000"/>
              </a:solidFill>
            </a:endParaRPr>
          </a:p>
        </p:txBody>
      </p:sp>
      <p:graphicFrame>
        <p:nvGraphicFramePr>
          <p:cNvPr id="4098" name="Object 4"/>
          <p:cNvGraphicFramePr>
            <a:graphicFrameLocks noChangeAspect="1"/>
          </p:cNvGraphicFramePr>
          <p:nvPr/>
        </p:nvGraphicFramePr>
        <p:xfrm>
          <a:off x="566738" y="561975"/>
          <a:ext cx="6570662" cy="1746250"/>
        </p:xfrm>
        <a:graphic>
          <a:graphicData uri="http://schemas.openxmlformats.org/presentationml/2006/ole">
            <p:oleObj spid="_x0000_s119810" name="Equation" r:id="rId3" imgW="3200400" imgH="850680" progId="Equation.3">
              <p:embed/>
            </p:oleObj>
          </a:graphicData>
        </a:graphic>
      </p:graphicFrame>
      <p:graphicFrame>
        <p:nvGraphicFramePr>
          <p:cNvPr id="38917" name="Object 5"/>
          <p:cNvGraphicFramePr>
            <a:graphicFrameLocks noChangeAspect="1"/>
          </p:cNvGraphicFramePr>
          <p:nvPr/>
        </p:nvGraphicFramePr>
        <p:xfrm>
          <a:off x="2895600" y="2971800"/>
          <a:ext cx="3647090" cy="1219200"/>
        </p:xfrm>
        <a:graphic>
          <a:graphicData uri="http://schemas.openxmlformats.org/presentationml/2006/ole">
            <p:oleObj spid="_x0000_s119811" name="Equation" r:id="rId4" imgW="571500" imgH="190500" progId="Equation.3">
              <p:embed/>
            </p:oleObj>
          </a:graphicData>
        </a:graphic>
      </p:graphicFrame>
      <p:sp>
        <p:nvSpPr>
          <p:cNvPr id="38918" name="Text Box 6"/>
          <p:cNvSpPr txBox="1">
            <a:spLocks noChangeArrowheads="1"/>
          </p:cNvSpPr>
          <p:nvPr/>
        </p:nvSpPr>
        <p:spPr bwMode="auto">
          <a:xfrm>
            <a:off x="1643063" y="4857750"/>
            <a:ext cx="6072187" cy="1066800"/>
          </a:xfrm>
          <a:prstGeom prst="rect">
            <a:avLst/>
          </a:prstGeom>
          <a:noFill/>
          <a:ln w="9525">
            <a:noFill/>
            <a:miter lim="800000"/>
            <a:headEnd/>
            <a:tailEnd/>
          </a:ln>
        </p:spPr>
        <p:txBody>
          <a:bodyPr>
            <a:prstTxWarp prst="textNoShape">
              <a:avLst/>
            </a:prstTxWarp>
            <a:spAutoFit/>
          </a:bodyPr>
          <a:lstStyle/>
          <a:p>
            <a:pPr>
              <a:spcBef>
                <a:spcPct val="50000"/>
              </a:spcBef>
            </a:pPr>
            <a:r>
              <a:rPr lang="en-GB" sz="3200"/>
              <a:t>(If you got     you could still divide top and bottom by 3)</a:t>
            </a:r>
          </a:p>
        </p:txBody>
      </p:sp>
      <p:graphicFrame>
        <p:nvGraphicFramePr>
          <p:cNvPr id="38919" name="Object 7"/>
          <p:cNvGraphicFramePr>
            <a:graphicFrameLocks noChangeAspect="1"/>
          </p:cNvGraphicFramePr>
          <p:nvPr/>
        </p:nvGraphicFramePr>
        <p:xfrm>
          <a:off x="3643313" y="4714875"/>
          <a:ext cx="279400" cy="865188"/>
        </p:xfrm>
        <a:graphic>
          <a:graphicData uri="http://schemas.openxmlformats.org/presentationml/2006/ole">
            <p:oleObj spid="_x0000_s119812" name="Equation" r:id="rId5" imgW="279360" imgH="863280" progId="Equation.3">
              <p:embed/>
            </p:oleObj>
          </a:graphicData>
        </a:graphic>
      </p:graphicFrame>
    </p:spTree>
  </p:cSld>
  <p:clrMapOvr>
    <a:masterClrMapping/>
  </p:clrMapOvr>
  <p:transition advClick="0" advTm="16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6500"/>
                                  </p:stCondLst>
                                  <p:childTnLst>
                                    <p:set>
                                      <p:cBhvr>
                                        <p:cTn id="6" dur="1" fill="hold">
                                          <p:stCondLst>
                                            <p:cond delay="0"/>
                                          </p:stCondLst>
                                        </p:cTn>
                                        <p:tgtEl>
                                          <p:spTgt spid="38917"/>
                                        </p:tgtEl>
                                        <p:attrNameLst>
                                          <p:attrName>style.visibility</p:attrName>
                                        </p:attrNameLst>
                                      </p:cBhvr>
                                      <p:to>
                                        <p:strVal val="visible"/>
                                      </p:to>
                                    </p:set>
                                    <p:animEffect transition="in" filter="fade">
                                      <p:cBhvr>
                                        <p:cTn id="7" dur="2000"/>
                                        <p:tgtEl>
                                          <p:spTgt spid="38917"/>
                                        </p:tgtEl>
                                      </p:cBhvr>
                                    </p:animEffect>
                                  </p:childTnLst>
                                </p:cTn>
                              </p:par>
                              <p:par>
                                <p:cTn id="8" presetID="10" presetClass="entr" presetSubtype="0" fill="hold" grpId="0" nodeType="withEffect">
                                  <p:stCondLst>
                                    <p:cond delay="6500"/>
                                  </p:stCondLst>
                                  <p:childTnLst>
                                    <p:set>
                                      <p:cBhvr>
                                        <p:cTn id="9" dur="1" fill="hold">
                                          <p:stCondLst>
                                            <p:cond delay="0"/>
                                          </p:stCondLst>
                                        </p:cTn>
                                        <p:tgtEl>
                                          <p:spTgt spid="38918"/>
                                        </p:tgtEl>
                                        <p:attrNameLst>
                                          <p:attrName>style.visibility</p:attrName>
                                        </p:attrNameLst>
                                      </p:cBhvr>
                                      <p:to>
                                        <p:strVal val="visible"/>
                                      </p:to>
                                    </p:set>
                                    <p:animEffect transition="in" filter="fade">
                                      <p:cBhvr>
                                        <p:cTn id="10" dur="2000"/>
                                        <p:tgtEl>
                                          <p:spTgt spid="38918"/>
                                        </p:tgtEl>
                                      </p:cBhvr>
                                    </p:animEffect>
                                  </p:childTnLst>
                                </p:cTn>
                              </p:par>
                              <p:par>
                                <p:cTn id="11" presetID="10" presetClass="entr" presetSubtype="0" fill="hold" nodeType="withEffect">
                                  <p:stCondLst>
                                    <p:cond delay="6500"/>
                                  </p:stCondLst>
                                  <p:childTnLst>
                                    <p:set>
                                      <p:cBhvr>
                                        <p:cTn id="12" dur="1" fill="hold">
                                          <p:stCondLst>
                                            <p:cond delay="0"/>
                                          </p:stCondLst>
                                        </p:cTn>
                                        <p:tgtEl>
                                          <p:spTgt spid="38919"/>
                                        </p:tgtEl>
                                        <p:attrNameLst>
                                          <p:attrName>style.visibility</p:attrName>
                                        </p:attrNameLst>
                                      </p:cBhvr>
                                      <p:to>
                                        <p:strVal val="visible"/>
                                      </p:to>
                                    </p:set>
                                    <p:animEffect transition="in" filter="fade">
                                      <p:cBhvr>
                                        <p:cTn id="13" dur="2000"/>
                                        <p:tgtEl>
                                          <p:spTgt spid="389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8" grpId="0"/>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1403350" y="476250"/>
            <a:ext cx="6048375" cy="1189038"/>
          </a:xfrm>
          <a:prstGeom prst="rect">
            <a:avLst/>
          </a:prstGeom>
          <a:noFill/>
          <a:ln w="9525">
            <a:noFill/>
            <a:miter lim="800000"/>
            <a:headEnd/>
            <a:tailEnd/>
          </a:ln>
        </p:spPr>
        <p:txBody>
          <a:bodyPr>
            <a:prstTxWarp prst="textNoShape">
              <a:avLst/>
            </a:prstTxWarp>
            <a:spAutoFit/>
          </a:bodyPr>
          <a:lstStyle/>
          <a:p>
            <a:pPr algn="ctr">
              <a:spcBef>
                <a:spcPct val="50000"/>
              </a:spcBef>
            </a:pPr>
            <a:r>
              <a:rPr lang="en-GB" sz="7200" dirty="0"/>
              <a:t>Q.    -2 </a:t>
            </a:r>
            <a:r>
              <a:rPr lang="en-GB" sz="7200" dirty="0" smtClean="0"/>
              <a:t>- - </a:t>
            </a:r>
            <a:r>
              <a:rPr lang="en-GB" sz="7200" dirty="0"/>
              <a:t>5</a:t>
            </a:r>
            <a:endParaRPr lang="en-US" sz="7200" dirty="0">
              <a:ea typeface="Arial" charset="0"/>
              <a:cs typeface="Arial" charset="0"/>
            </a:endParaRPr>
          </a:p>
        </p:txBody>
      </p:sp>
      <p:sp>
        <p:nvSpPr>
          <p:cNvPr id="45059" name="Text Box 3"/>
          <p:cNvSpPr txBox="1">
            <a:spLocks noChangeArrowheads="1"/>
          </p:cNvSpPr>
          <p:nvPr/>
        </p:nvSpPr>
        <p:spPr bwMode="auto">
          <a:xfrm>
            <a:off x="1692275" y="2852738"/>
            <a:ext cx="4967288" cy="1189037"/>
          </a:xfrm>
          <a:prstGeom prst="rect">
            <a:avLst/>
          </a:prstGeom>
          <a:noFill/>
          <a:ln w="9525">
            <a:noFill/>
            <a:miter lim="800000"/>
            <a:headEnd/>
            <a:tailEnd/>
          </a:ln>
        </p:spPr>
        <p:txBody>
          <a:bodyPr>
            <a:prstTxWarp prst="textNoShape">
              <a:avLst/>
            </a:prstTxWarp>
            <a:spAutoFit/>
          </a:bodyPr>
          <a:lstStyle/>
          <a:p>
            <a:pPr algn="ctr">
              <a:spcBef>
                <a:spcPct val="50000"/>
              </a:spcBef>
            </a:pPr>
            <a:r>
              <a:rPr lang="en-GB" sz="7200" dirty="0">
                <a:solidFill>
                  <a:srgbClr val="FF0000"/>
                </a:solidFill>
              </a:rPr>
              <a:t>Ans.   </a:t>
            </a:r>
            <a:r>
              <a:rPr lang="en-GB" sz="7200" dirty="0" smtClean="0">
                <a:solidFill>
                  <a:srgbClr val="FF0000"/>
                </a:solidFill>
              </a:rPr>
              <a:t> 3</a:t>
            </a:r>
            <a:endParaRPr lang="en-GB" sz="7200" dirty="0">
              <a:solidFill>
                <a:srgbClr val="FF0000"/>
              </a:solidFill>
            </a:endParaRPr>
          </a:p>
        </p:txBody>
      </p:sp>
    </p:spTree>
  </p:cSld>
  <p:clrMapOvr>
    <a:masterClrMapping/>
  </p:clrMapOvr>
  <p:transition advClick="0" advTm="16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0"/>
                                  </p:stCondLst>
                                  <p:childTnLst>
                                    <p:set>
                                      <p:cBhvr>
                                        <p:cTn id="6" dur="1" fill="hold">
                                          <p:stCondLst>
                                            <p:cond delay="0"/>
                                          </p:stCondLst>
                                        </p:cTn>
                                        <p:tgtEl>
                                          <p:spTgt spid="45059"/>
                                        </p:tgtEl>
                                        <p:attrNameLst>
                                          <p:attrName>style.visibility</p:attrName>
                                        </p:attrNameLst>
                                      </p:cBhvr>
                                      <p:to>
                                        <p:strVal val="visible"/>
                                      </p:to>
                                    </p:set>
                                    <p:animEffect transition="in" filter="fade">
                                      <p:cBhvr>
                                        <p:cTn id="7" dur="2000"/>
                                        <p:tgtEl>
                                          <p:spTgt spid="450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Text Box 2"/>
          <p:cNvSpPr txBox="1">
            <a:spLocks noChangeArrowheads="1"/>
          </p:cNvSpPr>
          <p:nvPr/>
        </p:nvSpPr>
        <p:spPr bwMode="auto">
          <a:xfrm>
            <a:off x="1763713" y="4941888"/>
            <a:ext cx="4967287" cy="1189037"/>
          </a:xfrm>
          <a:prstGeom prst="rect">
            <a:avLst/>
          </a:prstGeom>
          <a:noFill/>
          <a:ln w="9525">
            <a:noFill/>
            <a:miter lim="800000"/>
            <a:headEnd/>
            <a:tailEnd/>
          </a:ln>
        </p:spPr>
        <p:txBody>
          <a:bodyPr>
            <a:prstTxWarp prst="textNoShape">
              <a:avLst/>
            </a:prstTxWarp>
            <a:spAutoFit/>
          </a:bodyPr>
          <a:lstStyle/>
          <a:p>
            <a:pPr algn="ctr">
              <a:spcBef>
                <a:spcPct val="50000"/>
              </a:spcBef>
            </a:pPr>
            <a:r>
              <a:rPr lang="en-GB" sz="7200">
                <a:solidFill>
                  <a:srgbClr val="FF0000"/>
                </a:solidFill>
              </a:rPr>
              <a:t>Ans.    151</a:t>
            </a:r>
            <a:r>
              <a:rPr lang="en-US" sz="7200">
                <a:solidFill>
                  <a:srgbClr val="FF0000"/>
                </a:solidFill>
                <a:ea typeface="Arial" charset="0"/>
                <a:cs typeface="Arial" charset="0"/>
              </a:rPr>
              <a:t>°</a:t>
            </a:r>
          </a:p>
        </p:txBody>
      </p:sp>
      <p:sp>
        <p:nvSpPr>
          <p:cNvPr id="29699" name="Text Box 10"/>
          <p:cNvSpPr txBox="1">
            <a:spLocks noChangeArrowheads="1"/>
          </p:cNvSpPr>
          <p:nvPr/>
        </p:nvSpPr>
        <p:spPr bwMode="auto">
          <a:xfrm>
            <a:off x="1258888" y="260350"/>
            <a:ext cx="5761037" cy="701675"/>
          </a:xfrm>
          <a:prstGeom prst="rect">
            <a:avLst/>
          </a:prstGeom>
          <a:noFill/>
          <a:ln w="9525">
            <a:noFill/>
            <a:miter lim="800000"/>
            <a:headEnd/>
            <a:tailEnd/>
          </a:ln>
        </p:spPr>
        <p:txBody>
          <a:bodyPr>
            <a:prstTxWarp prst="textNoShape">
              <a:avLst/>
            </a:prstTxWarp>
            <a:spAutoFit/>
          </a:bodyPr>
          <a:lstStyle/>
          <a:p>
            <a:pPr>
              <a:spcBef>
                <a:spcPct val="50000"/>
              </a:spcBef>
            </a:pPr>
            <a:r>
              <a:rPr lang="en-GB"/>
              <a:t>Now calculate angle b</a:t>
            </a:r>
          </a:p>
        </p:txBody>
      </p:sp>
      <p:grpSp>
        <p:nvGrpSpPr>
          <p:cNvPr id="2" name="Group 16"/>
          <p:cNvGrpSpPr>
            <a:grpSpLocks/>
          </p:cNvGrpSpPr>
          <p:nvPr/>
        </p:nvGrpSpPr>
        <p:grpSpPr bwMode="auto">
          <a:xfrm>
            <a:off x="2000250" y="1714500"/>
            <a:ext cx="5327650" cy="1370012"/>
            <a:chOff x="2916238" y="1052513"/>
            <a:chExt cx="5327650" cy="1370012"/>
          </a:xfrm>
        </p:grpSpPr>
        <p:sp>
          <p:nvSpPr>
            <p:cNvPr id="29701" name="AutoShape 3"/>
            <p:cNvSpPr>
              <a:spLocks noChangeArrowheads="1"/>
            </p:cNvSpPr>
            <p:nvPr/>
          </p:nvSpPr>
          <p:spPr bwMode="auto">
            <a:xfrm>
              <a:off x="2916238" y="1052513"/>
              <a:ext cx="2735262" cy="1296987"/>
            </a:xfrm>
            <a:prstGeom prst="rtTriangle">
              <a:avLst/>
            </a:prstGeom>
            <a:noFill/>
            <a:ln w="9525">
              <a:solidFill>
                <a:schemeClr val="tx1"/>
              </a:solidFill>
              <a:miter lim="800000"/>
              <a:headEnd/>
              <a:tailEnd/>
            </a:ln>
          </p:spPr>
          <p:txBody>
            <a:bodyPr wrap="none" anchor="ctr">
              <a:prstTxWarp prst="textNoShape">
                <a:avLst/>
              </a:prstTxWarp>
            </a:bodyPr>
            <a:lstStyle/>
            <a:p>
              <a:endParaRPr lang="en-US"/>
            </a:p>
          </p:txBody>
        </p:sp>
        <p:sp>
          <p:nvSpPr>
            <p:cNvPr id="29702" name="Arc 4"/>
            <p:cNvSpPr>
              <a:spLocks/>
            </p:cNvSpPr>
            <p:nvPr/>
          </p:nvSpPr>
          <p:spPr bwMode="auto">
            <a:xfrm flipV="1">
              <a:off x="2916238" y="1154113"/>
              <a:ext cx="215900" cy="188912"/>
            </a:xfrm>
            <a:custGeom>
              <a:avLst/>
              <a:gdLst>
                <a:gd name="T0" fmla="*/ 0 w 21600"/>
                <a:gd name="T1" fmla="*/ 0 h 28215"/>
                <a:gd name="T2" fmla="*/ 205525 w 21600"/>
                <a:gd name="T3" fmla="*/ 188912 h 28215"/>
                <a:gd name="T4" fmla="*/ 0 w 21600"/>
                <a:gd name="T5" fmla="*/ 144622 h 28215"/>
                <a:gd name="T6" fmla="*/ 0 60000 65536"/>
                <a:gd name="T7" fmla="*/ 0 60000 65536"/>
                <a:gd name="T8" fmla="*/ 0 60000 65536"/>
                <a:gd name="T9" fmla="*/ 0 w 21600"/>
                <a:gd name="T10" fmla="*/ 0 h 28215"/>
                <a:gd name="T11" fmla="*/ 21600 w 21600"/>
                <a:gd name="T12" fmla="*/ 28215 h 28215"/>
              </a:gdLst>
              <a:ahLst/>
              <a:cxnLst>
                <a:cxn ang="T6">
                  <a:pos x="T0" y="T1"/>
                </a:cxn>
                <a:cxn ang="T7">
                  <a:pos x="T2" y="T3"/>
                </a:cxn>
                <a:cxn ang="T8">
                  <a:pos x="T4" y="T5"/>
                </a:cxn>
              </a:cxnLst>
              <a:rect l="T9" t="T10" r="T11" b="T12"/>
              <a:pathLst>
                <a:path w="21600" h="28215" fill="none" extrusionOk="0">
                  <a:moveTo>
                    <a:pt x="-1" y="0"/>
                  </a:moveTo>
                  <a:cubicBezTo>
                    <a:pt x="11929" y="0"/>
                    <a:pt x="21600" y="9670"/>
                    <a:pt x="21600" y="21600"/>
                  </a:cubicBezTo>
                  <a:cubicBezTo>
                    <a:pt x="21600" y="23845"/>
                    <a:pt x="21249" y="26077"/>
                    <a:pt x="20562" y="28215"/>
                  </a:cubicBezTo>
                </a:path>
                <a:path w="21600" h="28215" stroke="0" extrusionOk="0">
                  <a:moveTo>
                    <a:pt x="-1" y="0"/>
                  </a:moveTo>
                  <a:cubicBezTo>
                    <a:pt x="11929" y="0"/>
                    <a:pt x="21600" y="9670"/>
                    <a:pt x="21600" y="21600"/>
                  </a:cubicBezTo>
                  <a:cubicBezTo>
                    <a:pt x="21600" y="23845"/>
                    <a:pt x="21249" y="26077"/>
                    <a:pt x="20562" y="28215"/>
                  </a:cubicBezTo>
                  <a:lnTo>
                    <a:pt x="0" y="21600"/>
                  </a:lnTo>
                  <a:close/>
                </a:path>
              </a:pathLst>
            </a:custGeom>
            <a:noFill/>
            <a:ln w="9525">
              <a:solidFill>
                <a:schemeClr val="tx1"/>
              </a:solidFill>
              <a:round/>
              <a:headEnd/>
              <a:tailEnd/>
            </a:ln>
          </p:spPr>
          <p:txBody>
            <a:bodyPr wrap="none" anchor="ctr">
              <a:prstTxWarp prst="textNoShape">
                <a:avLst/>
              </a:prstTxWarp>
            </a:bodyPr>
            <a:lstStyle/>
            <a:p>
              <a:endParaRPr lang="en-US"/>
            </a:p>
          </p:txBody>
        </p:sp>
        <p:sp>
          <p:nvSpPr>
            <p:cNvPr id="29703" name="Arc 5"/>
            <p:cNvSpPr>
              <a:spLocks/>
            </p:cNvSpPr>
            <p:nvPr/>
          </p:nvSpPr>
          <p:spPr bwMode="auto">
            <a:xfrm flipH="1">
              <a:off x="5292725" y="2205038"/>
              <a:ext cx="71438" cy="144462"/>
            </a:xfrm>
            <a:custGeom>
              <a:avLst/>
              <a:gdLst>
                <a:gd name="T0" fmla="*/ 0 w 21600"/>
                <a:gd name="T1" fmla="*/ 0 h 21600"/>
                <a:gd name="T2" fmla="*/ 71438 w 21600"/>
                <a:gd name="T3" fmla="*/ 144462 h 21600"/>
                <a:gd name="T4" fmla="*/ 0 w 21600"/>
                <a:gd name="T5" fmla="*/ 144462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prstTxWarp prst="textNoShape">
                <a:avLst/>
              </a:prstTxWarp>
            </a:bodyPr>
            <a:lstStyle/>
            <a:p>
              <a:endParaRPr lang="en-US"/>
            </a:p>
          </p:txBody>
        </p:sp>
        <p:sp>
          <p:nvSpPr>
            <p:cNvPr id="29704" name="Line 6"/>
            <p:cNvSpPr>
              <a:spLocks noChangeShapeType="1"/>
            </p:cNvSpPr>
            <p:nvPr/>
          </p:nvSpPr>
          <p:spPr bwMode="auto">
            <a:xfrm flipH="1">
              <a:off x="2916238" y="2205038"/>
              <a:ext cx="142875"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29705" name="Line 7"/>
            <p:cNvSpPr>
              <a:spLocks noChangeShapeType="1"/>
            </p:cNvSpPr>
            <p:nvPr/>
          </p:nvSpPr>
          <p:spPr bwMode="auto">
            <a:xfrm>
              <a:off x="3059113" y="2205038"/>
              <a:ext cx="0" cy="144462"/>
            </a:xfrm>
            <a:prstGeom prst="line">
              <a:avLst/>
            </a:prstGeom>
            <a:noFill/>
            <a:ln w="9525">
              <a:solidFill>
                <a:schemeClr val="tx1"/>
              </a:solidFill>
              <a:round/>
              <a:headEnd/>
              <a:tailEnd/>
            </a:ln>
          </p:spPr>
          <p:txBody>
            <a:bodyPr>
              <a:prstTxWarp prst="textNoShape">
                <a:avLst/>
              </a:prstTxWarp>
            </a:bodyPr>
            <a:lstStyle/>
            <a:p>
              <a:endParaRPr lang="en-US"/>
            </a:p>
          </p:txBody>
        </p:sp>
        <p:sp>
          <p:nvSpPr>
            <p:cNvPr id="29706" name="Text Box 8"/>
            <p:cNvSpPr txBox="1">
              <a:spLocks noChangeArrowheads="1"/>
            </p:cNvSpPr>
            <p:nvPr/>
          </p:nvSpPr>
          <p:spPr bwMode="auto">
            <a:xfrm>
              <a:off x="2916238" y="1268413"/>
              <a:ext cx="1008062" cy="579437"/>
            </a:xfrm>
            <a:prstGeom prst="rect">
              <a:avLst/>
            </a:prstGeom>
            <a:noFill/>
            <a:ln w="9525">
              <a:noFill/>
              <a:miter lim="800000"/>
              <a:headEnd/>
              <a:tailEnd/>
            </a:ln>
          </p:spPr>
          <p:txBody>
            <a:bodyPr>
              <a:prstTxWarp prst="textNoShape">
                <a:avLst/>
              </a:prstTxWarp>
              <a:spAutoFit/>
            </a:bodyPr>
            <a:lstStyle/>
            <a:p>
              <a:pPr>
                <a:spcBef>
                  <a:spcPct val="50000"/>
                </a:spcBef>
              </a:pPr>
              <a:r>
                <a:rPr lang="en-GB" sz="3200"/>
                <a:t>61</a:t>
              </a:r>
              <a:r>
                <a:rPr lang="en-US" sz="3200">
                  <a:ea typeface="Arial" charset="0"/>
                  <a:cs typeface="Arial" charset="0"/>
                </a:rPr>
                <a:t>°</a:t>
              </a:r>
            </a:p>
          </p:txBody>
        </p:sp>
        <p:sp>
          <p:nvSpPr>
            <p:cNvPr id="29708" name="Line 11"/>
            <p:cNvSpPr>
              <a:spLocks noChangeShapeType="1"/>
            </p:cNvSpPr>
            <p:nvPr/>
          </p:nvSpPr>
          <p:spPr bwMode="auto">
            <a:xfrm>
              <a:off x="2916238" y="2349500"/>
              <a:ext cx="5327650"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29709" name="Arc 14"/>
            <p:cNvSpPr>
              <a:spLocks/>
            </p:cNvSpPr>
            <p:nvPr/>
          </p:nvSpPr>
          <p:spPr bwMode="auto">
            <a:xfrm>
              <a:off x="5180013" y="2060575"/>
              <a:ext cx="615950" cy="361950"/>
            </a:xfrm>
            <a:custGeom>
              <a:avLst/>
              <a:gdLst>
                <a:gd name="T0" fmla="*/ 0 w 34266"/>
                <a:gd name="T1" fmla="*/ 76345 h 21600"/>
                <a:gd name="T2" fmla="*/ 615950 w 34266"/>
                <a:gd name="T3" fmla="*/ 277026 h 21600"/>
                <a:gd name="T4" fmla="*/ 238517 w 34266"/>
                <a:gd name="T5" fmla="*/ 361950 h 21600"/>
                <a:gd name="T6" fmla="*/ 0 60000 65536"/>
                <a:gd name="T7" fmla="*/ 0 60000 65536"/>
                <a:gd name="T8" fmla="*/ 0 60000 65536"/>
                <a:gd name="T9" fmla="*/ 0 w 34266"/>
                <a:gd name="T10" fmla="*/ 0 h 21600"/>
                <a:gd name="T11" fmla="*/ 34266 w 34266"/>
                <a:gd name="T12" fmla="*/ 21600 h 21600"/>
              </a:gdLst>
              <a:ahLst/>
              <a:cxnLst>
                <a:cxn ang="T6">
                  <a:pos x="T0" y="T1"/>
                </a:cxn>
                <a:cxn ang="T7">
                  <a:pos x="T2" y="T3"/>
                </a:cxn>
                <a:cxn ang="T8">
                  <a:pos x="T4" y="T5"/>
                </a:cxn>
              </a:cxnLst>
              <a:rect l="T9" t="T10" r="T11" b="T12"/>
              <a:pathLst>
                <a:path w="34266" h="21600" fill="none" extrusionOk="0">
                  <a:moveTo>
                    <a:pt x="0" y="4556"/>
                  </a:moveTo>
                  <a:cubicBezTo>
                    <a:pt x="3792" y="1603"/>
                    <a:pt x="8462" y="-1"/>
                    <a:pt x="13269" y="0"/>
                  </a:cubicBezTo>
                  <a:cubicBezTo>
                    <a:pt x="23246" y="0"/>
                    <a:pt x="31925" y="6833"/>
                    <a:pt x="34266" y="16531"/>
                  </a:cubicBezTo>
                </a:path>
                <a:path w="34266" h="21600" stroke="0" extrusionOk="0">
                  <a:moveTo>
                    <a:pt x="0" y="4556"/>
                  </a:moveTo>
                  <a:cubicBezTo>
                    <a:pt x="3792" y="1603"/>
                    <a:pt x="8462" y="-1"/>
                    <a:pt x="13269" y="0"/>
                  </a:cubicBezTo>
                  <a:cubicBezTo>
                    <a:pt x="23246" y="0"/>
                    <a:pt x="31925" y="6833"/>
                    <a:pt x="34266" y="16531"/>
                  </a:cubicBezTo>
                  <a:lnTo>
                    <a:pt x="13269" y="21600"/>
                  </a:lnTo>
                  <a:close/>
                </a:path>
              </a:pathLst>
            </a:custGeom>
            <a:noFill/>
            <a:ln w="9525">
              <a:solidFill>
                <a:schemeClr val="tx1"/>
              </a:solidFill>
              <a:round/>
              <a:headEnd/>
              <a:tailEnd/>
            </a:ln>
          </p:spPr>
          <p:txBody>
            <a:bodyPr wrap="none" anchor="ctr">
              <a:prstTxWarp prst="textNoShape">
                <a:avLst/>
              </a:prstTxWarp>
            </a:bodyPr>
            <a:lstStyle/>
            <a:p>
              <a:endParaRPr lang="en-US"/>
            </a:p>
          </p:txBody>
        </p:sp>
        <p:sp>
          <p:nvSpPr>
            <p:cNvPr id="29710" name="Text Box 15"/>
            <p:cNvSpPr txBox="1">
              <a:spLocks noChangeArrowheads="1"/>
            </p:cNvSpPr>
            <p:nvPr/>
          </p:nvSpPr>
          <p:spPr bwMode="auto">
            <a:xfrm>
              <a:off x="5580063" y="1557338"/>
              <a:ext cx="792162" cy="701675"/>
            </a:xfrm>
            <a:prstGeom prst="rect">
              <a:avLst/>
            </a:prstGeom>
            <a:noFill/>
            <a:ln w="9525">
              <a:noFill/>
              <a:miter lim="800000"/>
              <a:headEnd/>
              <a:tailEnd/>
            </a:ln>
          </p:spPr>
          <p:txBody>
            <a:bodyPr>
              <a:prstTxWarp prst="textNoShape">
                <a:avLst/>
              </a:prstTxWarp>
              <a:spAutoFit/>
            </a:bodyPr>
            <a:lstStyle/>
            <a:p>
              <a:pPr>
                <a:spcBef>
                  <a:spcPct val="50000"/>
                </a:spcBef>
              </a:pPr>
              <a:endParaRPr lang="en-US"/>
            </a:p>
          </p:txBody>
        </p:sp>
        <p:sp>
          <p:nvSpPr>
            <p:cNvPr id="29711" name="Text Box 16"/>
            <p:cNvSpPr txBox="1">
              <a:spLocks noChangeArrowheads="1"/>
            </p:cNvSpPr>
            <p:nvPr/>
          </p:nvSpPr>
          <p:spPr bwMode="auto">
            <a:xfrm>
              <a:off x="5651500" y="1700213"/>
              <a:ext cx="649288" cy="457200"/>
            </a:xfrm>
            <a:prstGeom prst="rect">
              <a:avLst/>
            </a:prstGeom>
            <a:noFill/>
            <a:ln w="9525">
              <a:noFill/>
              <a:miter lim="800000"/>
              <a:headEnd/>
              <a:tailEnd/>
            </a:ln>
          </p:spPr>
          <p:txBody>
            <a:bodyPr>
              <a:prstTxWarp prst="textNoShape">
                <a:avLst/>
              </a:prstTxWarp>
              <a:spAutoFit/>
            </a:bodyPr>
            <a:lstStyle/>
            <a:p>
              <a:pPr>
                <a:spcBef>
                  <a:spcPct val="50000"/>
                </a:spcBef>
              </a:pPr>
              <a:r>
                <a:rPr lang="en-GB" sz="2400"/>
                <a:t>b</a:t>
              </a:r>
            </a:p>
          </p:txBody>
        </p:sp>
      </p:grpSp>
    </p:spTree>
  </p:cSld>
  <p:clrMapOvr>
    <a:masterClrMapping/>
  </p:clrMapOvr>
  <p:transition advClick="0" advTm="16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0"/>
                                  </p:stCondLst>
                                  <p:childTnLst>
                                    <p:set>
                                      <p:cBhvr>
                                        <p:cTn id="6" dur="1" fill="hold">
                                          <p:stCondLst>
                                            <p:cond delay="0"/>
                                          </p:stCondLst>
                                        </p:cTn>
                                        <p:tgtEl>
                                          <p:spTgt spid="63490"/>
                                        </p:tgtEl>
                                        <p:attrNameLst>
                                          <p:attrName>style.visibility</p:attrName>
                                        </p:attrNameLst>
                                      </p:cBhvr>
                                      <p:to>
                                        <p:strVal val="visible"/>
                                      </p:to>
                                    </p:set>
                                    <p:animEffect transition="in" filter="fade">
                                      <p:cBhvr>
                                        <p:cTn id="7" dur="2000"/>
                                        <p:tgtEl>
                                          <p:spTgt spid="634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857364"/>
            <a:ext cx="8077200" cy="1673352"/>
          </a:xfrm>
        </p:spPr>
        <p:txBody>
          <a:bodyPr/>
          <a:lstStyle/>
          <a:p>
            <a:pPr algn="ctr"/>
            <a:r>
              <a:rPr lang="en-GB" dirty="0" smtClean="0"/>
              <a:t>Expectations</a:t>
            </a:r>
            <a:endParaRPr lang="en-US" dirty="0"/>
          </a:p>
        </p:txBody>
      </p:sp>
      <p:sp>
        <p:nvSpPr>
          <p:cNvPr id="3" name="Subtitle 2"/>
          <p:cNvSpPr>
            <a:spLocks noGrp="1"/>
          </p:cNvSpPr>
          <p:nvPr>
            <p:ph type="subTitle" idx="1"/>
          </p:nvPr>
        </p:nvSpPr>
        <p:spPr>
          <a:xfrm>
            <a:off x="642910" y="5786454"/>
            <a:ext cx="8077200" cy="928112"/>
          </a:xfrm>
        </p:spPr>
        <p:txBody>
          <a:bodyPr/>
          <a:lstStyle/>
          <a:p>
            <a:r>
              <a:rPr lang="en-GB" dirty="0" smtClean="0"/>
              <a:t>Julia Upton				</a:t>
            </a:r>
            <a:r>
              <a:rPr lang="en-GB" dirty="0" err="1" smtClean="0"/>
              <a:t>UP@king-ed.suffolk.sch.uk</a:t>
            </a:r>
            <a:r>
              <a:rPr lang="en-GB" dirty="0" smtClean="0"/>
              <a:t>							</a:t>
            </a:r>
            <a:endParaRPr lang="en-US" dirty="0"/>
          </a:p>
        </p:txBody>
      </p:sp>
      <p:pic>
        <p:nvPicPr>
          <p:cNvPr id="1026" name="Picture 8" descr="School"/>
          <p:cNvPicPr>
            <a:picLocks noChangeAspect="1" noChangeArrowheads="1"/>
          </p:cNvPicPr>
          <p:nvPr/>
        </p:nvPicPr>
        <p:blipFill>
          <a:blip r:embed="rId3" cstate="print"/>
          <a:srcRect/>
          <a:stretch>
            <a:fillRect/>
          </a:stretch>
        </p:blipFill>
        <p:spPr bwMode="auto">
          <a:xfrm>
            <a:off x="7786710" y="4214818"/>
            <a:ext cx="1143008" cy="727803"/>
          </a:xfrm>
          <a:prstGeom prst="rect">
            <a:avLst/>
          </a:prstGeom>
          <a:noFill/>
          <a:ln w="9525">
            <a:noFill/>
            <a:miter lim="800000"/>
            <a:headEnd/>
            <a:tailEnd/>
          </a:ln>
        </p:spPr>
      </p:pic>
      <p:pic>
        <p:nvPicPr>
          <p:cNvPr id="1027" name="Picture 7" descr="TSBLK_LO"/>
          <p:cNvPicPr>
            <a:picLocks noChangeAspect="1" noChangeArrowheads="1"/>
          </p:cNvPicPr>
          <p:nvPr/>
        </p:nvPicPr>
        <p:blipFill>
          <a:blip r:embed="rId4" cstate="print"/>
          <a:srcRect l="2603" b="52083"/>
          <a:stretch>
            <a:fillRect/>
          </a:stretch>
        </p:blipFill>
        <p:spPr bwMode="auto">
          <a:xfrm>
            <a:off x="214282" y="4214818"/>
            <a:ext cx="1066800" cy="6556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857364"/>
            <a:ext cx="8077200" cy="1673352"/>
          </a:xfrm>
        </p:spPr>
        <p:txBody>
          <a:bodyPr/>
          <a:lstStyle/>
          <a:p>
            <a:pPr algn="ctr"/>
            <a:r>
              <a:rPr lang="en-GB" dirty="0" smtClean="0"/>
              <a:t>Changing the structure</a:t>
            </a:r>
            <a:endParaRPr lang="en-US" dirty="0"/>
          </a:p>
        </p:txBody>
      </p:sp>
      <p:sp>
        <p:nvSpPr>
          <p:cNvPr id="3" name="Subtitle 2"/>
          <p:cNvSpPr>
            <a:spLocks noGrp="1"/>
          </p:cNvSpPr>
          <p:nvPr>
            <p:ph type="subTitle" idx="1"/>
          </p:nvPr>
        </p:nvSpPr>
        <p:spPr>
          <a:xfrm>
            <a:off x="642910" y="5786454"/>
            <a:ext cx="8077200" cy="928112"/>
          </a:xfrm>
        </p:spPr>
        <p:txBody>
          <a:bodyPr/>
          <a:lstStyle/>
          <a:p>
            <a:r>
              <a:rPr lang="en-GB" dirty="0" smtClean="0"/>
              <a:t>Julia Upton				</a:t>
            </a:r>
            <a:r>
              <a:rPr lang="en-GB" dirty="0" err="1" smtClean="0"/>
              <a:t>UP@king-ed.suffolk.sch.uk</a:t>
            </a:r>
            <a:r>
              <a:rPr lang="en-GB" dirty="0" smtClean="0"/>
              <a:t>							</a:t>
            </a:r>
            <a:endParaRPr lang="en-US" dirty="0"/>
          </a:p>
        </p:txBody>
      </p:sp>
      <p:pic>
        <p:nvPicPr>
          <p:cNvPr id="1026" name="Picture 8" descr="School"/>
          <p:cNvPicPr>
            <a:picLocks noChangeAspect="1" noChangeArrowheads="1"/>
          </p:cNvPicPr>
          <p:nvPr/>
        </p:nvPicPr>
        <p:blipFill>
          <a:blip r:embed="rId3" cstate="print"/>
          <a:srcRect/>
          <a:stretch>
            <a:fillRect/>
          </a:stretch>
        </p:blipFill>
        <p:spPr bwMode="auto">
          <a:xfrm>
            <a:off x="7786710" y="4214818"/>
            <a:ext cx="1143008" cy="727803"/>
          </a:xfrm>
          <a:prstGeom prst="rect">
            <a:avLst/>
          </a:prstGeom>
          <a:noFill/>
          <a:ln w="9525">
            <a:noFill/>
            <a:miter lim="800000"/>
            <a:headEnd/>
            <a:tailEnd/>
          </a:ln>
        </p:spPr>
      </p:pic>
      <p:pic>
        <p:nvPicPr>
          <p:cNvPr id="1027" name="Picture 7" descr="TSBLK_LO"/>
          <p:cNvPicPr>
            <a:picLocks noChangeAspect="1" noChangeArrowheads="1"/>
          </p:cNvPicPr>
          <p:nvPr/>
        </p:nvPicPr>
        <p:blipFill>
          <a:blip r:embed="rId4" cstate="print"/>
          <a:srcRect l="2603" b="52083"/>
          <a:stretch>
            <a:fillRect/>
          </a:stretch>
        </p:blipFill>
        <p:spPr bwMode="auto">
          <a:xfrm>
            <a:off x="214282" y="4214818"/>
            <a:ext cx="1066800" cy="6556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857364"/>
            <a:ext cx="8077200" cy="1673352"/>
          </a:xfrm>
        </p:spPr>
        <p:txBody>
          <a:bodyPr/>
          <a:lstStyle/>
          <a:p>
            <a:pPr algn="ctr"/>
            <a:r>
              <a:rPr lang="en-GB" dirty="0" smtClean="0"/>
              <a:t>Intervention</a:t>
            </a:r>
            <a:endParaRPr lang="en-US" dirty="0"/>
          </a:p>
        </p:txBody>
      </p:sp>
      <p:sp>
        <p:nvSpPr>
          <p:cNvPr id="3" name="Subtitle 2"/>
          <p:cNvSpPr>
            <a:spLocks noGrp="1"/>
          </p:cNvSpPr>
          <p:nvPr>
            <p:ph type="subTitle" idx="1"/>
          </p:nvPr>
        </p:nvSpPr>
        <p:spPr>
          <a:xfrm>
            <a:off x="642910" y="5786454"/>
            <a:ext cx="8077200" cy="928112"/>
          </a:xfrm>
        </p:spPr>
        <p:txBody>
          <a:bodyPr/>
          <a:lstStyle/>
          <a:p>
            <a:r>
              <a:rPr lang="en-GB" dirty="0" smtClean="0"/>
              <a:t>Julia Upton				</a:t>
            </a:r>
            <a:r>
              <a:rPr lang="en-GB" dirty="0" err="1" smtClean="0"/>
              <a:t>UP@king-ed.suffolk.sch.uk</a:t>
            </a:r>
            <a:r>
              <a:rPr lang="en-GB" dirty="0" smtClean="0"/>
              <a:t>							</a:t>
            </a:r>
            <a:endParaRPr lang="en-US" dirty="0"/>
          </a:p>
        </p:txBody>
      </p:sp>
      <p:pic>
        <p:nvPicPr>
          <p:cNvPr id="1026" name="Picture 8" descr="School"/>
          <p:cNvPicPr>
            <a:picLocks noChangeAspect="1" noChangeArrowheads="1"/>
          </p:cNvPicPr>
          <p:nvPr/>
        </p:nvPicPr>
        <p:blipFill>
          <a:blip r:embed="rId3" cstate="print"/>
          <a:srcRect/>
          <a:stretch>
            <a:fillRect/>
          </a:stretch>
        </p:blipFill>
        <p:spPr bwMode="auto">
          <a:xfrm>
            <a:off x="7786710" y="4214818"/>
            <a:ext cx="1143008" cy="727803"/>
          </a:xfrm>
          <a:prstGeom prst="rect">
            <a:avLst/>
          </a:prstGeom>
          <a:noFill/>
          <a:ln w="9525">
            <a:noFill/>
            <a:miter lim="800000"/>
            <a:headEnd/>
            <a:tailEnd/>
          </a:ln>
        </p:spPr>
      </p:pic>
      <p:pic>
        <p:nvPicPr>
          <p:cNvPr id="1027" name="Picture 7" descr="TSBLK_LO"/>
          <p:cNvPicPr>
            <a:picLocks noChangeAspect="1" noChangeArrowheads="1"/>
          </p:cNvPicPr>
          <p:nvPr/>
        </p:nvPicPr>
        <p:blipFill>
          <a:blip r:embed="rId4" cstate="print"/>
          <a:srcRect l="2603" b="52083"/>
          <a:stretch>
            <a:fillRect/>
          </a:stretch>
        </p:blipFill>
        <p:spPr bwMode="auto">
          <a:xfrm>
            <a:off x="214282" y="4214818"/>
            <a:ext cx="1066800" cy="6556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857364"/>
            <a:ext cx="8077200" cy="1673352"/>
          </a:xfrm>
        </p:spPr>
        <p:txBody>
          <a:bodyPr/>
          <a:lstStyle/>
          <a:p>
            <a:pPr algn="ctr"/>
            <a:r>
              <a:rPr lang="en-GB" dirty="0" smtClean="0"/>
              <a:t>Recommended resources</a:t>
            </a:r>
            <a:endParaRPr lang="en-US" dirty="0"/>
          </a:p>
        </p:txBody>
      </p:sp>
      <p:sp>
        <p:nvSpPr>
          <p:cNvPr id="3" name="Subtitle 2"/>
          <p:cNvSpPr>
            <a:spLocks noGrp="1"/>
          </p:cNvSpPr>
          <p:nvPr>
            <p:ph type="subTitle" idx="1"/>
          </p:nvPr>
        </p:nvSpPr>
        <p:spPr>
          <a:xfrm>
            <a:off x="642910" y="5786454"/>
            <a:ext cx="8077200" cy="928112"/>
          </a:xfrm>
        </p:spPr>
        <p:txBody>
          <a:bodyPr/>
          <a:lstStyle/>
          <a:p>
            <a:r>
              <a:rPr lang="en-GB" dirty="0" smtClean="0"/>
              <a:t>Julia Upton				</a:t>
            </a:r>
            <a:r>
              <a:rPr lang="en-GB" dirty="0" err="1" smtClean="0"/>
              <a:t>UP@king-ed.suffolk.sch.uk</a:t>
            </a:r>
            <a:r>
              <a:rPr lang="en-GB" dirty="0" smtClean="0"/>
              <a:t>							</a:t>
            </a:r>
            <a:endParaRPr lang="en-US" dirty="0"/>
          </a:p>
        </p:txBody>
      </p:sp>
      <p:pic>
        <p:nvPicPr>
          <p:cNvPr id="1026" name="Picture 8" descr="School"/>
          <p:cNvPicPr>
            <a:picLocks noChangeAspect="1" noChangeArrowheads="1"/>
          </p:cNvPicPr>
          <p:nvPr/>
        </p:nvPicPr>
        <p:blipFill>
          <a:blip r:embed="rId3" cstate="print"/>
          <a:srcRect/>
          <a:stretch>
            <a:fillRect/>
          </a:stretch>
        </p:blipFill>
        <p:spPr bwMode="auto">
          <a:xfrm>
            <a:off x="7786710" y="4214818"/>
            <a:ext cx="1143008" cy="727803"/>
          </a:xfrm>
          <a:prstGeom prst="rect">
            <a:avLst/>
          </a:prstGeom>
          <a:noFill/>
          <a:ln w="9525">
            <a:noFill/>
            <a:miter lim="800000"/>
            <a:headEnd/>
            <a:tailEnd/>
          </a:ln>
        </p:spPr>
      </p:pic>
      <p:pic>
        <p:nvPicPr>
          <p:cNvPr id="1027" name="Picture 7" descr="TSBLK_LO"/>
          <p:cNvPicPr>
            <a:picLocks noChangeAspect="1" noChangeArrowheads="1"/>
          </p:cNvPicPr>
          <p:nvPr/>
        </p:nvPicPr>
        <p:blipFill>
          <a:blip r:embed="rId4" cstate="print"/>
          <a:srcRect l="2603" b="52083"/>
          <a:stretch>
            <a:fillRect/>
          </a:stretch>
        </p:blipFill>
        <p:spPr bwMode="auto">
          <a:xfrm>
            <a:off x="214282" y="4214818"/>
            <a:ext cx="1066800" cy="6556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ctr"/>
            <a:r>
              <a:rPr lang="en-GB" dirty="0" smtClean="0">
                <a:solidFill>
                  <a:schemeClr val="bg1"/>
                </a:solidFill>
              </a:rPr>
              <a:t>Recommended Resources</a:t>
            </a:r>
            <a:endParaRPr lang="en-US" dirty="0" smtClean="0">
              <a:solidFill>
                <a:schemeClr val="bg1"/>
              </a:solidFill>
            </a:endParaRPr>
          </a:p>
        </p:txBody>
      </p:sp>
      <p:sp>
        <p:nvSpPr>
          <p:cNvPr id="13315" name="Content Placeholder 2"/>
          <p:cNvSpPr>
            <a:spLocks noGrp="1"/>
          </p:cNvSpPr>
          <p:nvPr>
            <p:ph idx="1"/>
          </p:nvPr>
        </p:nvSpPr>
        <p:spPr>
          <a:xfrm>
            <a:off x="457200" y="1600200"/>
            <a:ext cx="8229600" cy="4972050"/>
          </a:xfrm>
        </p:spPr>
        <p:txBody>
          <a:bodyPr/>
          <a:lstStyle/>
          <a:p>
            <a:r>
              <a:rPr lang="en-GB" sz="2800" b="1" dirty="0" smtClean="0">
                <a:solidFill>
                  <a:srgbClr val="0070C0"/>
                </a:solidFill>
                <a:hlinkClick r:id="rId3"/>
              </a:rPr>
              <a:t>www.mymaths.co.uk</a:t>
            </a:r>
            <a:endParaRPr lang="en-GB" sz="2800" b="1" dirty="0" smtClean="0">
              <a:solidFill>
                <a:srgbClr val="0070C0"/>
              </a:solidFill>
            </a:endParaRPr>
          </a:p>
          <a:p>
            <a:endParaRPr lang="en-US" sz="2800" dirty="0" smtClean="0">
              <a:solidFill>
                <a:srgbClr val="FF0000"/>
              </a:solidFill>
            </a:endParaRPr>
          </a:p>
          <a:p>
            <a:r>
              <a:rPr lang="en-GB" sz="2800" dirty="0" err="1" smtClean="0"/>
              <a:t>MathsWatch</a:t>
            </a:r>
            <a:r>
              <a:rPr lang="en-GB" sz="2800" dirty="0" smtClean="0"/>
              <a:t> CD</a:t>
            </a:r>
          </a:p>
          <a:p>
            <a:endParaRPr lang="en-GB" sz="2800" dirty="0" smtClean="0"/>
          </a:p>
          <a:p>
            <a:r>
              <a:rPr lang="en-GB" sz="2800" b="1" dirty="0" smtClean="0">
                <a:hlinkClick r:id="rId4"/>
              </a:rPr>
              <a:t>www.kangaroomaths.com</a:t>
            </a:r>
            <a:endParaRPr lang="en-GB" sz="2800" b="1" dirty="0" smtClean="0"/>
          </a:p>
          <a:p>
            <a:endParaRPr lang="en-GB" sz="2800" b="1" dirty="0" smtClean="0"/>
          </a:p>
          <a:p>
            <a:r>
              <a:rPr lang="en-GB" sz="2800" b="1" dirty="0" smtClean="0">
                <a:hlinkClick r:id="rId5" action="ppaction://hlinksldjump"/>
              </a:rPr>
              <a:t>MEP – resources Exeter University </a:t>
            </a:r>
            <a:endParaRPr lang="en-US" dirty="0" smtClean="0">
              <a:solidFill>
                <a:schemeClr val="bg1"/>
              </a:solidFill>
            </a:endParaRPr>
          </a:p>
          <a:p>
            <a:endParaRPr lang="en-US" b="1" dirty="0" smtClean="0">
              <a:solidFill>
                <a:schemeClr val="bg1"/>
              </a:solidFill>
            </a:endParaRPr>
          </a:p>
          <a:p>
            <a:endParaRPr lang="en-US" b="1"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20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315">
                                            <p:txEl>
                                              <p:pRg st="2" end="2"/>
                                            </p:txEl>
                                          </p:spTgt>
                                        </p:tgtEl>
                                        <p:attrNameLst>
                                          <p:attrName>style.visibility</p:attrName>
                                        </p:attrNameLst>
                                      </p:cBhvr>
                                      <p:to>
                                        <p:strVal val="visible"/>
                                      </p:to>
                                    </p:set>
                                    <p:animEffect transition="in" filter="fade">
                                      <p:cBhvr>
                                        <p:cTn id="12" dur="2000"/>
                                        <p:tgtEl>
                                          <p:spTgt spid="1331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315">
                                            <p:txEl>
                                              <p:pRg st="4" end="4"/>
                                            </p:txEl>
                                          </p:spTgt>
                                        </p:tgtEl>
                                        <p:attrNameLst>
                                          <p:attrName>style.visibility</p:attrName>
                                        </p:attrNameLst>
                                      </p:cBhvr>
                                      <p:to>
                                        <p:strVal val="visible"/>
                                      </p:to>
                                    </p:set>
                                    <p:animEffect transition="in" filter="fade">
                                      <p:cBhvr>
                                        <p:cTn id="17" dur="2000"/>
                                        <p:tgtEl>
                                          <p:spTgt spid="1331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315">
                                            <p:txEl>
                                              <p:pRg st="6" end="6"/>
                                            </p:txEl>
                                          </p:spTgt>
                                        </p:tgtEl>
                                        <p:attrNameLst>
                                          <p:attrName>style.visibility</p:attrName>
                                        </p:attrNameLst>
                                      </p:cBhvr>
                                      <p:to>
                                        <p:strVal val="visible"/>
                                      </p:to>
                                    </p:set>
                                    <p:animEffect transition="in" filter="fade">
                                      <p:cBhvr>
                                        <p:cTn id="22" dur="2000"/>
                                        <p:tgtEl>
                                          <p:spTgt spid="133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tx1"/>
        </a:solidFill>
        <a:effectLst/>
      </p:bgPr>
    </p:bg>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print"/>
          <a:srcRect/>
          <a:stretch>
            <a:fillRect/>
          </a:stretch>
        </p:blipFill>
        <p:spPr bwMode="auto">
          <a:xfrm>
            <a:off x="1714480" y="0"/>
            <a:ext cx="5272104" cy="665857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857364"/>
            <a:ext cx="8077200" cy="1673352"/>
          </a:xfrm>
        </p:spPr>
        <p:txBody>
          <a:bodyPr/>
          <a:lstStyle/>
          <a:p>
            <a:pPr algn="ctr"/>
            <a:r>
              <a:rPr lang="en-GB" dirty="0" smtClean="0"/>
              <a:t>The fear factor</a:t>
            </a:r>
            <a:endParaRPr lang="en-US" dirty="0"/>
          </a:p>
        </p:txBody>
      </p:sp>
      <p:sp>
        <p:nvSpPr>
          <p:cNvPr id="3" name="Subtitle 2"/>
          <p:cNvSpPr>
            <a:spLocks noGrp="1"/>
          </p:cNvSpPr>
          <p:nvPr>
            <p:ph type="subTitle" idx="1"/>
          </p:nvPr>
        </p:nvSpPr>
        <p:spPr>
          <a:xfrm>
            <a:off x="642910" y="5786454"/>
            <a:ext cx="8077200" cy="928112"/>
          </a:xfrm>
        </p:spPr>
        <p:txBody>
          <a:bodyPr/>
          <a:lstStyle/>
          <a:p>
            <a:r>
              <a:rPr lang="en-GB" dirty="0" smtClean="0"/>
              <a:t>Julia Upton				</a:t>
            </a:r>
            <a:r>
              <a:rPr lang="en-GB" dirty="0" err="1" smtClean="0"/>
              <a:t>UP@king-ed.suffolk.sch.uk</a:t>
            </a:r>
            <a:r>
              <a:rPr lang="en-GB" dirty="0" smtClean="0"/>
              <a:t>							</a:t>
            </a:r>
            <a:endParaRPr lang="en-US" dirty="0"/>
          </a:p>
        </p:txBody>
      </p:sp>
      <p:pic>
        <p:nvPicPr>
          <p:cNvPr id="1026" name="Picture 8" descr="School"/>
          <p:cNvPicPr>
            <a:picLocks noChangeAspect="1" noChangeArrowheads="1"/>
          </p:cNvPicPr>
          <p:nvPr/>
        </p:nvPicPr>
        <p:blipFill>
          <a:blip r:embed="rId3" cstate="print"/>
          <a:srcRect/>
          <a:stretch>
            <a:fillRect/>
          </a:stretch>
        </p:blipFill>
        <p:spPr bwMode="auto">
          <a:xfrm>
            <a:off x="7786710" y="4214818"/>
            <a:ext cx="1143008" cy="727803"/>
          </a:xfrm>
          <a:prstGeom prst="rect">
            <a:avLst/>
          </a:prstGeom>
          <a:noFill/>
          <a:ln w="9525">
            <a:noFill/>
            <a:miter lim="800000"/>
            <a:headEnd/>
            <a:tailEnd/>
          </a:ln>
        </p:spPr>
      </p:pic>
      <p:pic>
        <p:nvPicPr>
          <p:cNvPr id="1027" name="Picture 7" descr="TSBLK_LO"/>
          <p:cNvPicPr>
            <a:picLocks noChangeAspect="1" noChangeArrowheads="1"/>
          </p:cNvPicPr>
          <p:nvPr/>
        </p:nvPicPr>
        <p:blipFill>
          <a:blip r:embed="rId4" cstate="print"/>
          <a:srcRect l="2603" b="52083"/>
          <a:stretch>
            <a:fillRect/>
          </a:stretch>
        </p:blipFill>
        <p:spPr bwMode="auto">
          <a:xfrm>
            <a:off x="214282" y="4214818"/>
            <a:ext cx="1066800" cy="6556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tx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0" y="533399"/>
            <a:ext cx="4648200" cy="5802345"/>
          </a:xfrm>
          <a:prstGeom prst="rect">
            <a:avLst/>
          </a:prstGeom>
        </p:spPr>
      </p:pic>
      <p:pic>
        <p:nvPicPr>
          <p:cNvPr id="4" name="Picture 3"/>
          <p:cNvPicPr>
            <a:picLocks noChangeAspect="1"/>
          </p:cNvPicPr>
          <p:nvPr/>
        </p:nvPicPr>
        <p:blipFill>
          <a:blip r:embed="rId4"/>
          <a:stretch>
            <a:fillRect/>
          </a:stretch>
        </p:blipFill>
        <p:spPr>
          <a:xfrm>
            <a:off x="4724400" y="533400"/>
            <a:ext cx="4238978" cy="5819614"/>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tx1"/>
        </a:solidFill>
        <a:effectLst/>
      </p:bgPr>
    </p:bg>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srcRect/>
          <a:stretch>
            <a:fillRect/>
          </a:stretch>
        </p:blipFill>
        <p:spPr bwMode="auto">
          <a:xfrm>
            <a:off x="1785918" y="714356"/>
            <a:ext cx="5067300" cy="4810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tx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304799" y="418913"/>
            <a:ext cx="8588147" cy="6058087"/>
          </a:xfrm>
          <a:prstGeom prst="rect">
            <a:avLst/>
          </a:prstGeo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tx1"/>
        </a:solidFill>
        <a:effectLst/>
      </p:bgPr>
    </p:bg>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srcRect/>
          <a:stretch>
            <a:fillRect/>
          </a:stretch>
        </p:blipFill>
        <p:spPr bwMode="auto">
          <a:xfrm>
            <a:off x="1966913" y="4763"/>
            <a:ext cx="5210175" cy="6848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tx1"/>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1244600" y="-88900"/>
            <a:ext cx="6654800" cy="7035800"/>
          </a:xfrm>
          <a:prstGeom prst="rect">
            <a:avLst/>
          </a:prstGeo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857364"/>
            <a:ext cx="8077200" cy="1673352"/>
          </a:xfrm>
        </p:spPr>
        <p:txBody>
          <a:bodyPr/>
          <a:lstStyle/>
          <a:p>
            <a:pPr algn="ctr"/>
            <a:r>
              <a:rPr lang="en-GB" dirty="0" smtClean="0"/>
              <a:t>Diagnostic questions</a:t>
            </a:r>
            <a:endParaRPr lang="en-US" dirty="0"/>
          </a:p>
        </p:txBody>
      </p:sp>
      <p:sp>
        <p:nvSpPr>
          <p:cNvPr id="3" name="Subtitle 2"/>
          <p:cNvSpPr>
            <a:spLocks noGrp="1"/>
          </p:cNvSpPr>
          <p:nvPr>
            <p:ph type="subTitle" idx="1"/>
          </p:nvPr>
        </p:nvSpPr>
        <p:spPr>
          <a:xfrm>
            <a:off x="642910" y="5786454"/>
            <a:ext cx="8077200" cy="928112"/>
          </a:xfrm>
        </p:spPr>
        <p:txBody>
          <a:bodyPr/>
          <a:lstStyle/>
          <a:p>
            <a:r>
              <a:rPr lang="en-GB" dirty="0" smtClean="0"/>
              <a:t>Julia Upton				</a:t>
            </a:r>
            <a:r>
              <a:rPr lang="en-GB" dirty="0" err="1" smtClean="0"/>
              <a:t>UP@king-ed.suffolk.sch.uk</a:t>
            </a:r>
            <a:r>
              <a:rPr lang="en-GB" dirty="0" smtClean="0"/>
              <a:t>							</a:t>
            </a:r>
            <a:endParaRPr lang="en-US" dirty="0"/>
          </a:p>
        </p:txBody>
      </p:sp>
      <p:pic>
        <p:nvPicPr>
          <p:cNvPr id="1026" name="Picture 8" descr="School"/>
          <p:cNvPicPr>
            <a:picLocks noChangeAspect="1" noChangeArrowheads="1"/>
          </p:cNvPicPr>
          <p:nvPr/>
        </p:nvPicPr>
        <p:blipFill>
          <a:blip r:embed="rId2" cstate="print"/>
          <a:srcRect/>
          <a:stretch>
            <a:fillRect/>
          </a:stretch>
        </p:blipFill>
        <p:spPr bwMode="auto">
          <a:xfrm>
            <a:off x="7786710" y="4214818"/>
            <a:ext cx="1143008" cy="727803"/>
          </a:xfrm>
          <a:prstGeom prst="rect">
            <a:avLst/>
          </a:prstGeom>
          <a:noFill/>
          <a:ln w="9525">
            <a:noFill/>
            <a:miter lim="800000"/>
            <a:headEnd/>
            <a:tailEnd/>
          </a:ln>
        </p:spPr>
      </p:pic>
      <p:pic>
        <p:nvPicPr>
          <p:cNvPr id="1027" name="Picture 7" descr="TSBLK_LO"/>
          <p:cNvPicPr>
            <a:picLocks noChangeAspect="1" noChangeArrowheads="1"/>
          </p:cNvPicPr>
          <p:nvPr/>
        </p:nvPicPr>
        <p:blipFill>
          <a:blip r:embed="rId3" cstate="print"/>
          <a:srcRect l="2603" b="52083"/>
          <a:stretch>
            <a:fillRect/>
          </a:stretch>
        </p:blipFill>
        <p:spPr bwMode="auto">
          <a:xfrm>
            <a:off x="214282" y="4214818"/>
            <a:ext cx="1066800" cy="6556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pic>
        <p:nvPicPr>
          <p:cNvPr id="11266" name="Picture 1"/>
          <p:cNvPicPr>
            <a:picLocks noChangeAspect="1" noChangeArrowheads="1"/>
          </p:cNvPicPr>
          <p:nvPr/>
        </p:nvPicPr>
        <p:blipFill>
          <a:blip r:embed="rId2" cstate="print"/>
          <a:srcRect/>
          <a:stretch>
            <a:fillRect/>
          </a:stretch>
        </p:blipFill>
        <p:spPr bwMode="auto">
          <a:xfrm>
            <a:off x="1500188" y="428625"/>
            <a:ext cx="6029325" cy="3209925"/>
          </a:xfrm>
          <a:prstGeom prst="rect">
            <a:avLst/>
          </a:prstGeom>
          <a:noFill/>
          <a:ln w="9525">
            <a:noFill/>
            <a:miter lim="800000"/>
            <a:headEnd/>
            <a:tailEnd/>
          </a:ln>
        </p:spPr>
      </p:pic>
      <p:pic>
        <p:nvPicPr>
          <p:cNvPr id="11267" name="Picture 2"/>
          <p:cNvPicPr>
            <a:picLocks noChangeAspect="1" noChangeArrowheads="1"/>
          </p:cNvPicPr>
          <p:nvPr/>
        </p:nvPicPr>
        <p:blipFill>
          <a:blip r:embed="rId3" cstate="print"/>
          <a:srcRect/>
          <a:stretch>
            <a:fillRect/>
          </a:stretch>
        </p:blipFill>
        <p:spPr bwMode="auto">
          <a:xfrm>
            <a:off x="1500188" y="4143375"/>
            <a:ext cx="2071687" cy="915988"/>
          </a:xfrm>
          <a:prstGeom prst="rect">
            <a:avLst/>
          </a:prstGeom>
          <a:noFill/>
          <a:ln w="9525">
            <a:noFill/>
            <a:miter lim="800000"/>
            <a:headEnd/>
            <a:tailEnd/>
          </a:ln>
        </p:spPr>
      </p:pic>
      <p:pic>
        <p:nvPicPr>
          <p:cNvPr id="11268" name="Picture 3"/>
          <p:cNvPicPr>
            <a:picLocks noChangeAspect="1" noChangeArrowheads="1"/>
          </p:cNvPicPr>
          <p:nvPr/>
        </p:nvPicPr>
        <p:blipFill>
          <a:blip r:embed="rId4" cstate="print"/>
          <a:srcRect/>
          <a:stretch>
            <a:fillRect/>
          </a:stretch>
        </p:blipFill>
        <p:spPr bwMode="auto">
          <a:xfrm>
            <a:off x="1428750" y="5429250"/>
            <a:ext cx="2381250" cy="857250"/>
          </a:xfrm>
          <a:prstGeom prst="rect">
            <a:avLst/>
          </a:prstGeom>
          <a:noFill/>
          <a:ln w="9525">
            <a:noFill/>
            <a:miter lim="800000"/>
            <a:headEnd/>
            <a:tailEnd/>
          </a:ln>
        </p:spPr>
      </p:pic>
      <p:pic>
        <p:nvPicPr>
          <p:cNvPr id="11269" name="Picture 4"/>
          <p:cNvPicPr>
            <a:picLocks noChangeAspect="1" noChangeArrowheads="1"/>
          </p:cNvPicPr>
          <p:nvPr/>
        </p:nvPicPr>
        <p:blipFill>
          <a:blip r:embed="rId5" cstate="print"/>
          <a:srcRect/>
          <a:stretch>
            <a:fillRect/>
          </a:stretch>
        </p:blipFill>
        <p:spPr bwMode="auto">
          <a:xfrm>
            <a:off x="5500688" y="4143375"/>
            <a:ext cx="2381250" cy="857250"/>
          </a:xfrm>
          <a:prstGeom prst="rect">
            <a:avLst/>
          </a:prstGeom>
          <a:noFill/>
          <a:ln w="9525">
            <a:noFill/>
            <a:miter lim="800000"/>
            <a:headEnd/>
            <a:tailEnd/>
          </a:ln>
        </p:spPr>
      </p:pic>
      <p:pic>
        <p:nvPicPr>
          <p:cNvPr id="11270" name="Picture 5"/>
          <p:cNvPicPr>
            <a:picLocks noChangeAspect="1" noChangeArrowheads="1"/>
          </p:cNvPicPr>
          <p:nvPr/>
        </p:nvPicPr>
        <p:blipFill>
          <a:blip r:embed="rId6" cstate="print"/>
          <a:srcRect/>
          <a:stretch>
            <a:fillRect/>
          </a:stretch>
        </p:blipFill>
        <p:spPr bwMode="auto">
          <a:xfrm>
            <a:off x="5500688" y="5357813"/>
            <a:ext cx="2381250" cy="857250"/>
          </a:xfrm>
          <a:prstGeom prst="rect">
            <a:avLst/>
          </a:prstGeom>
          <a:noFill/>
          <a:ln w="9525">
            <a:noFill/>
            <a:miter lim="800000"/>
            <a:headEnd/>
            <a:tailEnd/>
          </a:ln>
        </p:spPr>
      </p:pic>
    </p:spTree>
  </p:cSld>
  <p:clrMapOvr>
    <a:masterClrMapping/>
  </p:clrMapOvr>
  <p:transition advClick="0" advTm="5000"/>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pic>
        <p:nvPicPr>
          <p:cNvPr id="12290" name="Picture 1"/>
          <p:cNvPicPr>
            <a:picLocks noChangeAspect="1" noChangeArrowheads="1"/>
          </p:cNvPicPr>
          <p:nvPr/>
        </p:nvPicPr>
        <p:blipFill>
          <a:blip r:embed="rId2" cstate="print"/>
          <a:srcRect/>
          <a:stretch>
            <a:fillRect/>
          </a:stretch>
        </p:blipFill>
        <p:spPr bwMode="auto">
          <a:xfrm>
            <a:off x="1285875" y="428625"/>
            <a:ext cx="6276975" cy="1914525"/>
          </a:xfrm>
          <a:prstGeom prst="rect">
            <a:avLst/>
          </a:prstGeom>
          <a:noFill/>
          <a:ln w="9525">
            <a:noFill/>
            <a:miter lim="800000"/>
            <a:headEnd/>
            <a:tailEnd/>
          </a:ln>
        </p:spPr>
      </p:pic>
      <p:pic>
        <p:nvPicPr>
          <p:cNvPr id="12291" name="Picture 2"/>
          <p:cNvPicPr>
            <a:picLocks noChangeAspect="1" noChangeArrowheads="1"/>
          </p:cNvPicPr>
          <p:nvPr/>
        </p:nvPicPr>
        <p:blipFill>
          <a:blip r:embed="rId3" cstate="print"/>
          <a:srcRect/>
          <a:stretch>
            <a:fillRect/>
          </a:stretch>
        </p:blipFill>
        <p:spPr bwMode="auto">
          <a:xfrm>
            <a:off x="1071563" y="3143250"/>
            <a:ext cx="2093912" cy="857250"/>
          </a:xfrm>
          <a:prstGeom prst="rect">
            <a:avLst/>
          </a:prstGeom>
          <a:noFill/>
          <a:ln w="9525">
            <a:noFill/>
            <a:miter lim="800000"/>
            <a:headEnd/>
            <a:tailEnd/>
          </a:ln>
        </p:spPr>
      </p:pic>
      <p:pic>
        <p:nvPicPr>
          <p:cNvPr id="12292" name="Picture 3"/>
          <p:cNvPicPr>
            <a:picLocks noChangeAspect="1" noChangeArrowheads="1"/>
          </p:cNvPicPr>
          <p:nvPr/>
        </p:nvPicPr>
        <p:blipFill>
          <a:blip r:embed="rId4" cstate="print"/>
          <a:srcRect/>
          <a:stretch>
            <a:fillRect/>
          </a:stretch>
        </p:blipFill>
        <p:spPr bwMode="auto">
          <a:xfrm>
            <a:off x="1071563" y="4714875"/>
            <a:ext cx="2093912" cy="857250"/>
          </a:xfrm>
          <a:prstGeom prst="rect">
            <a:avLst/>
          </a:prstGeom>
          <a:noFill/>
          <a:ln w="9525">
            <a:noFill/>
            <a:miter lim="800000"/>
            <a:headEnd/>
            <a:tailEnd/>
          </a:ln>
        </p:spPr>
      </p:pic>
      <p:pic>
        <p:nvPicPr>
          <p:cNvPr id="12293" name="Picture 4"/>
          <p:cNvPicPr>
            <a:picLocks noChangeAspect="1" noChangeArrowheads="1"/>
          </p:cNvPicPr>
          <p:nvPr/>
        </p:nvPicPr>
        <p:blipFill>
          <a:blip r:embed="rId5" cstate="print"/>
          <a:srcRect/>
          <a:stretch>
            <a:fillRect/>
          </a:stretch>
        </p:blipFill>
        <p:spPr bwMode="auto">
          <a:xfrm>
            <a:off x="5643563" y="3143250"/>
            <a:ext cx="2000250" cy="819150"/>
          </a:xfrm>
          <a:prstGeom prst="rect">
            <a:avLst/>
          </a:prstGeom>
          <a:noFill/>
          <a:ln w="9525">
            <a:noFill/>
            <a:miter lim="800000"/>
            <a:headEnd/>
            <a:tailEnd/>
          </a:ln>
        </p:spPr>
      </p:pic>
      <p:pic>
        <p:nvPicPr>
          <p:cNvPr id="12294" name="Picture 5"/>
          <p:cNvPicPr>
            <a:picLocks noChangeAspect="1" noChangeArrowheads="1"/>
          </p:cNvPicPr>
          <p:nvPr/>
        </p:nvPicPr>
        <p:blipFill>
          <a:blip r:embed="rId6" cstate="print"/>
          <a:srcRect/>
          <a:stretch>
            <a:fillRect/>
          </a:stretch>
        </p:blipFill>
        <p:spPr bwMode="auto">
          <a:xfrm>
            <a:off x="5643563" y="4643438"/>
            <a:ext cx="2093912" cy="857250"/>
          </a:xfrm>
          <a:prstGeom prst="rect">
            <a:avLst/>
          </a:prstGeom>
          <a:noFill/>
          <a:ln w="9525">
            <a:noFill/>
            <a:miter lim="800000"/>
            <a:headEnd/>
            <a:tailEnd/>
          </a:ln>
        </p:spPr>
      </p:pic>
    </p:spTree>
  </p:cSld>
  <p:clrMapOvr>
    <a:masterClrMapping/>
  </p:clrMapOvr>
  <p:transition advClick="0" advTm="5000"/>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pic>
        <p:nvPicPr>
          <p:cNvPr id="10243" name="Picture 13"/>
          <p:cNvPicPr>
            <a:picLocks noChangeAspect="1" noChangeArrowheads="1"/>
          </p:cNvPicPr>
          <p:nvPr/>
        </p:nvPicPr>
        <p:blipFill>
          <a:blip r:embed="rId2" cstate="print"/>
          <a:srcRect/>
          <a:stretch>
            <a:fillRect/>
          </a:stretch>
        </p:blipFill>
        <p:spPr bwMode="auto">
          <a:xfrm>
            <a:off x="3286125" y="500063"/>
            <a:ext cx="2381250" cy="1381125"/>
          </a:xfrm>
          <a:prstGeom prst="rect">
            <a:avLst/>
          </a:prstGeom>
          <a:noFill/>
          <a:ln w="9525">
            <a:noFill/>
            <a:miter lim="800000"/>
            <a:headEnd/>
            <a:tailEnd/>
          </a:ln>
        </p:spPr>
      </p:pic>
      <p:pic>
        <p:nvPicPr>
          <p:cNvPr id="10244" name="Picture 14"/>
          <p:cNvPicPr>
            <a:picLocks noChangeAspect="1" noChangeArrowheads="1"/>
          </p:cNvPicPr>
          <p:nvPr/>
        </p:nvPicPr>
        <p:blipFill>
          <a:blip r:embed="rId3" cstate="print"/>
          <a:srcRect/>
          <a:stretch>
            <a:fillRect/>
          </a:stretch>
        </p:blipFill>
        <p:spPr bwMode="auto">
          <a:xfrm>
            <a:off x="1643063" y="3071813"/>
            <a:ext cx="1038225" cy="923925"/>
          </a:xfrm>
          <a:prstGeom prst="rect">
            <a:avLst/>
          </a:prstGeom>
          <a:noFill/>
          <a:ln w="9525">
            <a:noFill/>
            <a:miter lim="800000"/>
            <a:headEnd/>
            <a:tailEnd/>
          </a:ln>
        </p:spPr>
      </p:pic>
      <p:pic>
        <p:nvPicPr>
          <p:cNvPr id="10245" name="Picture 15"/>
          <p:cNvPicPr>
            <a:picLocks noChangeAspect="1" noChangeArrowheads="1"/>
          </p:cNvPicPr>
          <p:nvPr/>
        </p:nvPicPr>
        <p:blipFill>
          <a:blip r:embed="rId4" cstate="print"/>
          <a:srcRect/>
          <a:stretch>
            <a:fillRect/>
          </a:stretch>
        </p:blipFill>
        <p:spPr bwMode="auto">
          <a:xfrm>
            <a:off x="1643063" y="4929188"/>
            <a:ext cx="1038225" cy="923925"/>
          </a:xfrm>
          <a:prstGeom prst="rect">
            <a:avLst/>
          </a:prstGeom>
          <a:noFill/>
          <a:ln w="9525">
            <a:noFill/>
            <a:miter lim="800000"/>
            <a:headEnd/>
            <a:tailEnd/>
          </a:ln>
        </p:spPr>
      </p:pic>
      <p:pic>
        <p:nvPicPr>
          <p:cNvPr id="10246" name="Picture 16"/>
          <p:cNvPicPr>
            <a:picLocks noChangeAspect="1" noChangeArrowheads="1"/>
          </p:cNvPicPr>
          <p:nvPr/>
        </p:nvPicPr>
        <p:blipFill>
          <a:blip r:embed="rId5" cstate="print"/>
          <a:srcRect/>
          <a:stretch>
            <a:fillRect/>
          </a:stretch>
        </p:blipFill>
        <p:spPr bwMode="auto">
          <a:xfrm>
            <a:off x="5643563" y="4857750"/>
            <a:ext cx="1076325" cy="1000125"/>
          </a:xfrm>
          <a:prstGeom prst="rect">
            <a:avLst/>
          </a:prstGeom>
          <a:noFill/>
          <a:ln w="9525">
            <a:noFill/>
            <a:miter lim="800000"/>
            <a:headEnd/>
            <a:tailEnd/>
          </a:ln>
        </p:spPr>
      </p:pic>
      <p:pic>
        <p:nvPicPr>
          <p:cNvPr id="10247" name="Picture 17"/>
          <p:cNvPicPr>
            <a:picLocks noChangeAspect="1" noChangeArrowheads="1"/>
          </p:cNvPicPr>
          <p:nvPr/>
        </p:nvPicPr>
        <p:blipFill>
          <a:blip r:embed="rId6" cstate="print"/>
          <a:srcRect/>
          <a:stretch>
            <a:fillRect/>
          </a:stretch>
        </p:blipFill>
        <p:spPr bwMode="auto">
          <a:xfrm>
            <a:off x="5643563" y="3000375"/>
            <a:ext cx="1076325" cy="1000125"/>
          </a:xfrm>
          <a:prstGeom prst="rect">
            <a:avLst/>
          </a:prstGeom>
          <a:noFill/>
          <a:ln w="9525">
            <a:noFill/>
            <a:miter lim="800000"/>
            <a:headEnd/>
            <a:tailEnd/>
          </a:ln>
        </p:spPr>
      </p:pic>
    </p:spTree>
  </p:cSld>
  <p:clrMapOvr>
    <a:masterClrMapping/>
  </p:clrMapOvr>
  <p:transition advClick="0" advTm="5000"/>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857364"/>
            <a:ext cx="8077200" cy="1673352"/>
          </a:xfrm>
        </p:spPr>
        <p:txBody>
          <a:bodyPr/>
          <a:lstStyle/>
          <a:p>
            <a:pPr algn="ctr"/>
            <a:r>
              <a:rPr lang="en-GB" dirty="0" smtClean="0"/>
              <a:t>Skills reminders</a:t>
            </a:r>
            <a:endParaRPr lang="en-US" dirty="0"/>
          </a:p>
        </p:txBody>
      </p:sp>
      <p:sp>
        <p:nvSpPr>
          <p:cNvPr id="3" name="Subtitle 2"/>
          <p:cNvSpPr>
            <a:spLocks noGrp="1"/>
          </p:cNvSpPr>
          <p:nvPr>
            <p:ph type="subTitle" idx="1"/>
          </p:nvPr>
        </p:nvSpPr>
        <p:spPr>
          <a:xfrm>
            <a:off x="642910" y="5786454"/>
            <a:ext cx="8077200" cy="928112"/>
          </a:xfrm>
        </p:spPr>
        <p:txBody>
          <a:bodyPr/>
          <a:lstStyle/>
          <a:p>
            <a:r>
              <a:rPr lang="en-GB" dirty="0" smtClean="0"/>
              <a:t>Julia Upton				</a:t>
            </a:r>
            <a:r>
              <a:rPr lang="en-GB" dirty="0" err="1" smtClean="0"/>
              <a:t>UP@king-ed.suffolk.sch.uk</a:t>
            </a:r>
            <a:r>
              <a:rPr lang="en-GB" dirty="0" smtClean="0"/>
              <a:t>							</a:t>
            </a:r>
            <a:endParaRPr lang="en-US" dirty="0"/>
          </a:p>
        </p:txBody>
      </p:sp>
      <p:pic>
        <p:nvPicPr>
          <p:cNvPr id="1026" name="Picture 8" descr="School"/>
          <p:cNvPicPr>
            <a:picLocks noChangeAspect="1" noChangeArrowheads="1"/>
          </p:cNvPicPr>
          <p:nvPr/>
        </p:nvPicPr>
        <p:blipFill>
          <a:blip r:embed="rId2" cstate="print"/>
          <a:srcRect/>
          <a:stretch>
            <a:fillRect/>
          </a:stretch>
        </p:blipFill>
        <p:spPr bwMode="auto">
          <a:xfrm>
            <a:off x="7786710" y="4214818"/>
            <a:ext cx="1143008" cy="727803"/>
          </a:xfrm>
          <a:prstGeom prst="rect">
            <a:avLst/>
          </a:prstGeom>
          <a:noFill/>
          <a:ln w="9525">
            <a:noFill/>
            <a:miter lim="800000"/>
            <a:headEnd/>
            <a:tailEnd/>
          </a:ln>
        </p:spPr>
      </p:pic>
      <p:pic>
        <p:nvPicPr>
          <p:cNvPr id="1027" name="Picture 7" descr="TSBLK_LO"/>
          <p:cNvPicPr>
            <a:picLocks noChangeAspect="1" noChangeArrowheads="1"/>
          </p:cNvPicPr>
          <p:nvPr/>
        </p:nvPicPr>
        <p:blipFill>
          <a:blip r:embed="rId3" cstate="print"/>
          <a:srcRect l="2603" b="52083"/>
          <a:stretch>
            <a:fillRect/>
          </a:stretch>
        </p:blipFill>
        <p:spPr bwMode="auto">
          <a:xfrm>
            <a:off x="214282" y="4214818"/>
            <a:ext cx="1066800" cy="6556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1403350" y="476250"/>
            <a:ext cx="6048375" cy="1189038"/>
          </a:xfrm>
          <a:prstGeom prst="rect">
            <a:avLst/>
          </a:prstGeom>
          <a:noFill/>
          <a:ln w="9525">
            <a:noFill/>
            <a:miter lim="800000"/>
            <a:headEnd/>
            <a:tailEnd/>
          </a:ln>
        </p:spPr>
        <p:txBody>
          <a:bodyPr>
            <a:prstTxWarp prst="textNoShape">
              <a:avLst/>
            </a:prstTxWarp>
            <a:spAutoFit/>
          </a:bodyPr>
          <a:lstStyle/>
          <a:p>
            <a:pPr algn="ctr">
              <a:spcBef>
                <a:spcPct val="50000"/>
              </a:spcBef>
            </a:pPr>
            <a:r>
              <a:rPr lang="en-GB" sz="7200" dirty="0"/>
              <a:t>Q.    16 </a:t>
            </a:r>
            <a:r>
              <a:rPr lang="en-GB" sz="7200" dirty="0" err="1"/>
              <a:t>x</a:t>
            </a:r>
            <a:r>
              <a:rPr lang="en-GB" sz="7200" dirty="0" smtClean="0"/>
              <a:t> 25</a:t>
            </a:r>
            <a:endParaRPr lang="en-GB" sz="7200" dirty="0"/>
          </a:p>
        </p:txBody>
      </p:sp>
    </p:spTree>
  </p:cSld>
  <p:clrMapOvr>
    <a:masterClrMapping/>
  </p:clrMapOvr>
  <p:transition advClick="0" advTm="16000"/>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0" y="304800"/>
            <a:ext cx="9187076" cy="6324600"/>
          </a:xfrm>
          <a:prstGeom prst="rect">
            <a:avLst/>
          </a:prstGeom>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857364"/>
            <a:ext cx="8077200" cy="1673352"/>
          </a:xfrm>
        </p:spPr>
        <p:txBody>
          <a:bodyPr/>
          <a:lstStyle/>
          <a:p>
            <a:pPr algn="ctr"/>
            <a:r>
              <a:rPr lang="en-GB" dirty="0" smtClean="0"/>
              <a:t>Proportionality</a:t>
            </a:r>
            <a:endParaRPr lang="en-US" dirty="0"/>
          </a:p>
        </p:txBody>
      </p:sp>
      <p:sp>
        <p:nvSpPr>
          <p:cNvPr id="3" name="Subtitle 2"/>
          <p:cNvSpPr>
            <a:spLocks noGrp="1"/>
          </p:cNvSpPr>
          <p:nvPr>
            <p:ph type="subTitle" idx="1"/>
          </p:nvPr>
        </p:nvSpPr>
        <p:spPr>
          <a:xfrm>
            <a:off x="642910" y="5786454"/>
            <a:ext cx="8077200" cy="928112"/>
          </a:xfrm>
        </p:spPr>
        <p:txBody>
          <a:bodyPr/>
          <a:lstStyle/>
          <a:p>
            <a:r>
              <a:rPr lang="en-GB" dirty="0" smtClean="0"/>
              <a:t>Julia Upton				</a:t>
            </a:r>
            <a:r>
              <a:rPr lang="en-GB" dirty="0" err="1" smtClean="0"/>
              <a:t>UP@king-ed.suffolk.sch.uk</a:t>
            </a:r>
            <a:r>
              <a:rPr lang="en-GB" dirty="0" smtClean="0"/>
              <a:t>							</a:t>
            </a:r>
            <a:endParaRPr lang="en-US" dirty="0"/>
          </a:p>
        </p:txBody>
      </p:sp>
      <p:pic>
        <p:nvPicPr>
          <p:cNvPr id="1026" name="Picture 8" descr="School"/>
          <p:cNvPicPr>
            <a:picLocks noChangeAspect="1" noChangeArrowheads="1"/>
          </p:cNvPicPr>
          <p:nvPr/>
        </p:nvPicPr>
        <p:blipFill>
          <a:blip r:embed="rId3" cstate="print"/>
          <a:srcRect/>
          <a:stretch>
            <a:fillRect/>
          </a:stretch>
        </p:blipFill>
        <p:spPr bwMode="auto">
          <a:xfrm>
            <a:off x="7786710" y="4214818"/>
            <a:ext cx="1143008" cy="727803"/>
          </a:xfrm>
          <a:prstGeom prst="rect">
            <a:avLst/>
          </a:prstGeom>
          <a:noFill/>
          <a:ln w="9525">
            <a:noFill/>
            <a:miter lim="800000"/>
            <a:headEnd/>
            <a:tailEnd/>
          </a:ln>
        </p:spPr>
      </p:pic>
      <p:pic>
        <p:nvPicPr>
          <p:cNvPr id="1027" name="Picture 7" descr="TSBLK_LO"/>
          <p:cNvPicPr>
            <a:picLocks noChangeAspect="1" noChangeArrowheads="1"/>
          </p:cNvPicPr>
          <p:nvPr/>
        </p:nvPicPr>
        <p:blipFill>
          <a:blip r:embed="rId4" cstate="print"/>
          <a:srcRect l="2603" b="52083"/>
          <a:stretch>
            <a:fillRect/>
          </a:stretch>
        </p:blipFill>
        <p:spPr bwMode="auto">
          <a:xfrm>
            <a:off x="214282" y="4214818"/>
            <a:ext cx="1066800" cy="6556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Proportionality</a:t>
            </a:r>
            <a:endParaRPr lang="en-US" dirty="0"/>
          </a:p>
        </p:txBody>
      </p:sp>
      <p:sp>
        <p:nvSpPr>
          <p:cNvPr id="3" name="Content Placeholder 2"/>
          <p:cNvSpPr>
            <a:spLocks noGrp="1"/>
          </p:cNvSpPr>
          <p:nvPr>
            <p:ph idx="1"/>
          </p:nvPr>
        </p:nvSpPr>
        <p:spPr/>
        <p:txBody>
          <a:bodyPr>
            <a:normAutofit/>
          </a:bodyPr>
          <a:lstStyle/>
          <a:p>
            <a:r>
              <a:rPr lang="en-GB" dirty="0" smtClean="0"/>
              <a:t>240 students in a survey</a:t>
            </a:r>
          </a:p>
          <a:p>
            <a:endParaRPr lang="en-GB" dirty="0" smtClean="0"/>
          </a:p>
          <a:p>
            <a:r>
              <a:rPr lang="en-GB" dirty="0" smtClean="0"/>
              <a:t>Asked what do they drink most often at break</a:t>
            </a:r>
          </a:p>
          <a:p>
            <a:pPr>
              <a:buNone/>
            </a:pPr>
            <a:r>
              <a:rPr lang="en-GB" dirty="0" smtClean="0"/>
              <a:t> </a:t>
            </a:r>
          </a:p>
          <a:p>
            <a:r>
              <a:rPr lang="en-GB" dirty="0" smtClean="0"/>
              <a:t>30 said coffee</a:t>
            </a:r>
          </a:p>
          <a:p>
            <a:endParaRPr lang="en-GB" dirty="0" smtClean="0"/>
          </a:p>
          <a:p>
            <a:r>
              <a:rPr lang="en-GB" dirty="0" smtClean="0"/>
              <a:t>What angle is this on a pie chart?</a:t>
            </a:r>
          </a:p>
          <a:p>
            <a:endParaRPr lang="en-GB" dirty="0" smtClean="0"/>
          </a:p>
          <a:p>
            <a:r>
              <a:rPr lang="en-GB" dirty="0" smtClean="0"/>
              <a:t>What percentage is this?</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anim calcmode="lin" valueType="num">
                                      <p:cBhvr>
                                        <p:cTn id="2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anim calcmode="lin" valueType="num">
                                      <p:cBhvr>
                                        <p:cTn id="4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8" end="8"/>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8" end="8"/>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Proportionality</a:t>
            </a:r>
            <a:endParaRPr lang="en-US" dirty="0"/>
          </a:p>
        </p:txBody>
      </p:sp>
      <p:sp>
        <p:nvSpPr>
          <p:cNvPr id="3" name="Content Placeholder 2"/>
          <p:cNvSpPr>
            <a:spLocks noGrp="1"/>
          </p:cNvSpPr>
          <p:nvPr>
            <p:ph idx="1"/>
          </p:nvPr>
        </p:nvSpPr>
        <p:spPr/>
        <p:txBody>
          <a:bodyPr>
            <a:normAutofit/>
          </a:bodyPr>
          <a:lstStyle/>
          <a:p>
            <a:r>
              <a:rPr lang="en-GB" dirty="0" smtClean="0"/>
              <a:t>A car is travelling at 100mph</a:t>
            </a:r>
          </a:p>
          <a:p>
            <a:endParaRPr lang="en-GB" dirty="0" smtClean="0"/>
          </a:p>
          <a:p>
            <a:r>
              <a:rPr lang="en-GB" dirty="0" smtClean="0"/>
              <a:t>How far do I go in 3 hours? </a:t>
            </a:r>
          </a:p>
          <a:p>
            <a:endParaRPr lang="en-GB" dirty="0" smtClean="0"/>
          </a:p>
          <a:p>
            <a:r>
              <a:rPr lang="en-GB" dirty="0" smtClean="0"/>
              <a:t>What time will it take me to go 70 miles?</a:t>
            </a:r>
          </a:p>
          <a:p>
            <a:endParaRPr lang="en-GB" dirty="0" smtClean="0"/>
          </a:p>
          <a:p>
            <a:r>
              <a:rPr lang="en-GB" dirty="0" smtClean="0"/>
              <a:t>If I halved my speed to 50mph how long would it take me?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anim calcmode="lin" valueType="num">
                                      <p:cBhvr>
                                        <p:cTn id="2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Proportionality</a:t>
            </a:r>
            <a:endParaRPr lang="en-US" dirty="0"/>
          </a:p>
        </p:txBody>
      </p:sp>
      <p:sp>
        <p:nvSpPr>
          <p:cNvPr id="4" name="Content Placeholder 3"/>
          <p:cNvSpPr>
            <a:spLocks noGrp="1"/>
          </p:cNvSpPr>
          <p:nvPr>
            <p:ph idx="1"/>
          </p:nvPr>
        </p:nvSpPr>
        <p:spPr/>
        <p:txBody>
          <a:bodyPr/>
          <a:lstStyle/>
          <a:p>
            <a:endParaRPr lang="en-US"/>
          </a:p>
        </p:txBody>
      </p:sp>
      <p:pic>
        <p:nvPicPr>
          <p:cNvPr id="5" name="Picture 4"/>
          <p:cNvPicPr>
            <a:picLocks noChangeAspect="1"/>
          </p:cNvPicPr>
          <p:nvPr/>
        </p:nvPicPr>
        <p:blipFill>
          <a:blip r:embed="rId3"/>
          <a:stretch>
            <a:fillRect/>
          </a:stretch>
        </p:blipFill>
        <p:spPr>
          <a:xfrm>
            <a:off x="304800" y="1752600"/>
            <a:ext cx="8464550" cy="4191000"/>
          </a:xfrm>
          <a:prstGeom prst="rect">
            <a:avLst/>
          </a:prstGeom>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Proportionality</a:t>
            </a:r>
            <a:endParaRPr lang="en-US" dirty="0"/>
          </a:p>
        </p:txBody>
      </p:sp>
      <p:sp>
        <p:nvSpPr>
          <p:cNvPr id="4" name="Content Placeholder 3"/>
          <p:cNvSpPr>
            <a:spLocks noGrp="1"/>
          </p:cNvSpPr>
          <p:nvPr>
            <p:ph idx="1"/>
          </p:nvPr>
        </p:nvSpPr>
        <p:spPr/>
        <p:txBody>
          <a:bodyPr/>
          <a:lstStyle/>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r>
              <a:rPr lang="en-US" dirty="0" smtClean="0"/>
              <a:t>5 miles : 8 kilometers</a:t>
            </a:r>
            <a:endParaRPr lang="en-US" dirty="0"/>
          </a:p>
        </p:txBody>
      </p:sp>
      <p:pic>
        <p:nvPicPr>
          <p:cNvPr id="6" name="Picture 5"/>
          <p:cNvPicPr>
            <a:picLocks noChangeAspect="1"/>
          </p:cNvPicPr>
          <p:nvPr/>
        </p:nvPicPr>
        <p:blipFill>
          <a:blip r:embed="rId3"/>
          <a:stretch>
            <a:fillRect/>
          </a:stretch>
        </p:blipFill>
        <p:spPr>
          <a:xfrm>
            <a:off x="381000" y="2057400"/>
            <a:ext cx="8370455" cy="2438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7" end="7"/>
                                            </p:txEl>
                                          </p:spTgt>
                                        </p:tgtEl>
                                        <p:attrNameLst>
                                          <p:attrName>style.visibility</p:attrName>
                                        </p:attrNameLst>
                                      </p:cBhvr>
                                      <p:to>
                                        <p:strVal val="visible"/>
                                      </p:to>
                                    </p:set>
                                    <p:animEffect transition="in" filter="fade">
                                      <p:cBhvr>
                                        <p:cTn id="7" dur="2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990600"/>
            <a:ext cx="8077200" cy="2540116"/>
          </a:xfrm>
        </p:spPr>
        <p:txBody>
          <a:bodyPr>
            <a:normAutofit/>
          </a:bodyPr>
          <a:lstStyle/>
          <a:p>
            <a:pPr algn="ctr"/>
            <a:r>
              <a:rPr lang="en-GB" dirty="0" smtClean="0"/>
              <a:t>D to C skills</a:t>
            </a:r>
            <a:br>
              <a:rPr lang="en-GB" dirty="0" smtClean="0"/>
            </a:br>
            <a:r>
              <a:rPr lang="en-GB" dirty="0" err="1" smtClean="0"/>
              <a:t>v</a:t>
            </a:r>
            <a:r>
              <a:rPr lang="en-GB" dirty="0" smtClean="0"/>
              <a:t/>
            </a:r>
            <a:br>
              <a:rPr lang="en-GB" dirty="0" smtClean="0"/>
            </a:br>
            <a:r>
              <a:rPr lang="en-GB" dirty="0" smtClean="0"/>
              <a:t>A to A* skills</a:t>
            </a:r>
            <a:endParaRPr lang="en-US" dirty="0"/>
          </a:p>
        </p:txBody>
      </p:sp>
      <p:sp>
        <p:nvSpPr>
          <p:cNvPr id="3" name="Subtitle 2"/>
          <p:cNvSpPr>
            <a:spLocks noGrp="1"/>
          </p:cNvSpPr>
          <p:nvPr>
            <p:ph type="subTitle" idx="1"/>
          </p:nvPr>
        </p:nvSpPr>
        <p:spPr>
          <a:xfrm>
            <a:off x="642910" y="5786454"/>
            <a:ext cx="8077200" cy="928112"/>
          </a:xfrm>
        </p:spPr>
        <p:txBody>
          <a:bodyPr/>
          <a:lstStyle/>
          <a:p>
            <a:r>
              <a:rPr lang="en-GB" dirty="0" smtClean="0"/>
              <a:t>Julia Upton				</a:t>
            </a:r>
            <a:r>
              <a:rPr lang="en-GB" dirty="0" err="1" smtClean="0"/>
              <a:t>UP@king-ed.suffolk.sch.uk</a:t>
            </a:r>
            <a:r>
              <a:rPr lang="en-GB" dirty="0" smtClean="0"/>
              <a:t>							</a:t>
            </a:r>
            <a:endParaRPr lang="en-US" dirty="0"/>
          </a:p>
        </p:txBody>
      </p:sp>
      <p:pic>
        <p:nvPicPr>
          <p:cNvPr id="1026" name="Picture 8" descr="School"/>
          <p:cNvPicPr>
            <a:picLocks noChangeAspect="1" noChangeArrowheads="1"/>
          </p:cNvPicPr>
          <p:nvPr/>
        </p:nvPicPr>
        <p:blipFill>
          <a:blip r:embed="rId2" cstate="print"/>
          <a:srcRect/>
          <a:stretch>
            <a:fillRect/>
          </a:stretch>
        </p:blipFill>
        <p:spPr bwMode="auto">
          <a:xfrm>
            <a:off x="7786710" y="4214818"/>
            <a:ext cx="1143008" cy="727803"/>
          </a:xfrm>
          <a:prstGeom prst="rect">
            <a:avLst/>
          </a:prstGeom>
          <a:noFill/>
          <a:ln w="9525">
            <a:noFill/>
            <a:miter lim="800000"/>
            <a:headEnd/>
            <a:tailEnd/>
          </a:ln>
        </p:spPr>
      </p:pic>
      <p:pic>
        <p:nvPicPr>
          <p:cNvPr id="1027" name="Picture 7" descr="TSBLK_LO"/>
          <p:cNvPicPr>
            <a:picLocks noChangeAspect="1" noChangeArrowheads="1"/>
          </p:cNvPicPr>
          <p:nvPr/>
        </p:nvPicPr>
        <p:blipFill>
          <a:blip r:embed="rId3" cstate="print"/>
          <a:srcRect l="2603" b="52083"/>
          <a:stretch>
            <a:fillRect/>
          </a:stretch>
        </p:blipFill>
        <p:spPr bwMode="auto">
          <a:xfrm>
            <a:off x="214282" y="4214818"/>
            <a:ext cx="1066800" cy="6556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GB" dirty="0" smtClean="0"/>
              <a:t>C</a:t>
            </a:r>
            <a:r>
              <a:rPr lang="en-GB" dirty="0" smtClean="0"/>
              <a:t> </a:t>
            </a:r>
            <a:r>
              <a:rPr lang="en-GB" dirty="0"/>
              <a:t>Grade in Mathematics</a:t>
            </a:r>
            <a:endParaRPr lang="en-US" dirty="0"/>
          </a:p>
        </p:txBody>
      </p:sp>
      <p:sp>
        <p:nvSpPr>
          <p:cNvPr id="4099" name="Rectangle 3"/>
          <p:cNvSpPr>
            <a:spLocks noGrp="1" noChangeArrowheads="1"/>
          </p:cNvSpPr>
          <p:nvPr>
            <p:ph type="body" idx="1"/>
          </p:nvPr>
        </p:nvSpPr>
        <p:spPr>
          <a:xfrm>
            <a:off x="457200" y="1981200"/>
            <a:ext cx="8229600" cy="4114800"/>
          </a:xfrm>
        </p:spPr>
        <p:txBody>
          <a:bodyPr>
            <a:normAutofit/>
          </a:bodyPr>
          <a:lstStyle/>
          <a:p>
            <a:pPr eaLnBrk="1" hangingPunct="1"/>
            <a:r>
              <a:rPr lang="en-GB" dirty="0"/>
              <a:t>Skills and formulae to </a:t>
            </a:r>
            <a:r>
              <a:rPr lang="en-GB" dirty="0" smtClean="0"/>
              <a:t>learn</a:t>
            </a:r>
          </a:p>
          <a:p>
            <a:pPr eaLnBrk="1" hangingPunct="1">
              <a:buNone/>
            </a:pPr>
            <a:endParaRPr lang="en-GB" dirty="0" smtClean="0"/>
          </a:p>
          <a:p>
            <a:pPr eaLnBrk="1" hangingPunct="1"/>
            <a:r>
              <a:rPr lang="en-GB" dirty="0" smtClean="0"/>
              <a:t>Confidence</a:t>
            </a:r>
          </a:p>
          <a:p>
            <a:pPr eaLnBrk="1" hangingPunct="1">
              <a:buNone/>
            </a:pPr>
            <a:endParaRPr lang="en-GB" dirty="0" smtClean="0"/>
          </a:p>
          <a:p>
            <a:pPr eaLnBrk="1" hangingPunct="1"/>
            <a:r>
              <a:rPr lang="en-GB" dirty="0" smtClean="0"/>
              <a:t>Commit pen to paper</a:t>
            </a:r>
          </a:p>
          <a:p>
            <a:pPr eaLnBrk="1" hangingPunct="1">
              <a:buNone/>
            </a:pPr>
            <a:endParaRPr lang="en-GB" dirty="0" smtClean="0"/>
          </a:p>
          <a:p>
            <a:pPr eaLnBrk="1" hangingPunct="1"/>
            <a:r>
              <a:rPr lang="en-GB" dirty="0" smtClean="0"/>
              <a:t>Proportionality</a:t>
            </a:r>
          </a:p>
          <a:p>
            <a:pPr eaLnBrk="1" hangingPunct="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20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2" end="2"/>
                                            </p:txEl>
                                          </p:spTgt>
                                        </p:tgtEl>
                                        <p:attrNameLst>
                                          <p:attrName>style.visibility</p:attrName>
                                        </p:attrNameLst>
                                      </p:cBhvr>
                                      <p:to>
                                        <p:strVal val="visible"/>
                                      </p:to>
                                    </p:set>
                                    <p:animEffect transition="in" filter="fade">
                                      <p:cBhvr>
                                        <p:cTn id="12" dur="2000"/>
                                        <p:tgtEl>
                                          <p:spTgt spid="409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99">
                                            <p:txEl>
                                              <p:pRg st="4" end="4"/>
                                            </p:txEl>
                                          </p:spTgt>
                                        </p:tgtEl>
                                        <p:attrNameLst>
                                          <p:attrName>style.visibility</p:attrName>
                                        </p:attrNameLst>
                                      </p:cBhvr>
                                      <p:to>
                                        <p:strVal val="visible"/>
                                      </p:to>
                                    </p:set>
                                    <p:animEffect transition="in" filter="fade">
                                      <p:cBhvr>
                                        <p:cTn id="17" dur="2000"/>
                                        <p:tgtEl>
                                          <p:spTgt spid="409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099">
                                            <p:txEl>
                                              <p:pRg st="6" end="6"/>
                                            </p:txEl>
                                          </p:spTgt>
                                        </p:tgtEl>
                                        <p:attrNameLst>
                                          <p:attrName>style.visibility</p:attrName>
                                        </p:attrNameLst>
                                      </p:cBhvr>
                                      <p:to>
                                        <p:strVal val="visible"/>
                                      </p:to>
                                    </p:set>
                                    <p:animEffect transition="in" filter="fade">
                                      <p:cBhvr>
                                        <p:cTn id="22" dur="2000"/>
                                        <p:tgtEl>
                                          <p:spTgt spid="40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GB" dirty="0" smtClean="0"/>
              <a:t>A* </a:t>
            </a:r>
            <a:r>
              <a:rPr lang="en-GB" dirty="0"/>
              <a:t>Grade in Mathematics</a:t>
            </a:r>
            <a:endParaRPr lang="en-US" dirty="0"/>
          </a:p>
        </p:txBody>
      </p:sp>
      <p:sp>
        <p:nvSpPr>
          <p:cNvPr id="4099" name="Rectangle 3"/>
          <p:cNvSpPr>
            <a:spLocks noGrp="1" noChangeArrowheads="1"/>
          </p:cNvSpPr>
          <p:nvPr>
            <p:ph type="body" idx="1"/>
          </p:nvPr>
        </p:nvSpPr>
        <p:spPr>
          <a:xfrm>
            <a:off x="457200" y="1981200"/>
            <a:ext cx="8229600" cy="4114800"/>
          </a:xfrm>
        </p:spPr>
        <p:txBody>
          <a:bodyPr>
            <a:normAutofit fontScale="92500" lnSpcReduction="10000"/>
          </a:bodyPr>
          <a:lstStyle/>
          <a:p>
            <a:pPr eaLnBrk="1" hangingPunct="1"/>
            <a:r>
              <a:rPr lang="en-GB" dirty="0"/>
              <a:t>Skills and formulae to </a:t>
            </a:r>
            <a:r>
              <a:rPr lang="en-GB" dirty="0" smtClean="0"/>
              <a:t>learn</a:t>
            </a:r>
          </a:p>
          <a:p>
            <a:pPr eaLnBrk="1" hangingPunct="1">
              <a:buNone/>
            </a:pPr>
            <a:endParaRPr lang="en-GB" dirty="0" smtClean="0"/>
          </a:p>
          <a:p>
            <a:pPr eaLnBrk="1" hangingPunct="1"/>
            <a:r>
              <a:rPr lang="en-GB" dirty="0" smtClean="0"/>
              <a:t>Confidence</a:t>
            </a:r>
          </a:p>
          <a:p>
            <a:pPr eaLnBrk="1" hangingPunct="1">
              <a:buNone/>
            </a:pPr>
            <a:endParaRPr lang="en-GB" dirty="0" smtClean="0"/>
          </a:p>
          <a:p>
            <a:pPr eaLnBrk="1" hangingPunct="1"/>
            <a:r>
              <a:rPr lang="en-GB" dirty="0" err="1" smtClean="0"/>
              <a:t>Adaptablity</a:t>
            </a:r>
            <a:endParaRPr lang="en-GB" dirty="0" smtClean="0"/>
          </a:p>
          <a:p>
            <a:pPr eaLnBrk="1" hangingPunct="1">
              <a:buNone/>
            </a:pPr>
            <a:endParaRPr lang="en-GB" dirty="0" smtClean="0"/>
          </a:p>
          <a:p>
            <a:pPr eaLnBrk="1" hangingPunct="1"/>
            <a:r>
              <a:rPr lang="en-GB" dirty="0" smtClean="0"/>
              <a:t>Transferability</a:t>
            </a:r>
          </a:p>
          <a:p>
            <a:pPr eaLnBrk="1" hangingPunct="1">
              <a:buNone/>
            </a:pPr>
            <a:endParaRPr lang="en-GB" dirty="0" smtClean="0"/>
          </a:p>
          <a:p>
            <a:pPr eaLnBrk="1" hangingPunct="1"/>
            <a:r>
              <a:rPr lang="en-GB" dirty="0"/>
              <a:t>Algebraic manipulation</a:t>
            </a:r>
          </a:p>
          <a:p>
            <a:pPr eaLnBrk="1" hangingPunct="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20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2" end="2"/>
                                            </p:txEl>
                                          </p:spTgt>
                                        </p:tgtEl>
                                        <p:attrNameLst>
                                          <p:attrName>style.visibility</p:attrName>
                                        </p:attrNameLst>
                                      </p:cBhvr>
                                      <p:to>
                                        <p:strVal val="visible"/>
                                      </p:to>
                                    </p:set>
                                    <p:animEffect transition="in" filter="fade">
                                      <p:cBhvr>
                                        <p:cTn id="12" dur="2000"/>
                                        <p:tgtEl>
                                          <p:spTgt spid="409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99">
                                            <p:txEl>
                                              <p:pRg st="4" end="4"/>
                                            </p:txEl>
                                          </p:spTgt>
                                        </p:tgtEl>
                                        <p:attrNameLst>
                                          <p:attrName>style.visibility</p:attrName>
                                        </p:attrNameLst>
                                      </p:cBhvr>
                                      <p:to>
                                        <p:strVal val="visible"/>
                                      </p:to>
                                    </p:set>
                                    <p:animEffect transition="in" filter="fade">
                                      <p:cBhvr>
                                        <p:cTn id="17" dur="2000"/>
                                        <p:tgtEl>
                                          <p:spTgt spid="409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099">
                                            <p:txEl>
                                              <p:pRg st="6" end="6"/>
                                            </p:txEl>
                                          </p:spTgt>
                                        </p:tgtEl>
                                        <p:attrNameLst>
                                          <p:attrName>style.visibility</p:attrName>
                                        </p:attrNameLst>
                                      </p:cBhvr>
                                      <p:to>
                                        <p:strVal val="visible"/>
                                      </p:to>
                                    </p:set>
                                    <p:animEffect transition="in" filter="fade">
                                      <p:cBhvr>
                                        <p:cTn id="22" dur="2000"/>
                                        <p:tgtEl>
                                          <p:spTgt spid="409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099">
                                            <p:txEl>
                                              <p:pRg st="8" end="8"/>
                                            </p:txEl>
                                          </p:spTgt>
                                        </p:tgtEl>
                                        <p:attrNameLst>
                                          <p:attrName>style.visibility</p:attrName>
                                        </p:attrNameLst>
                                      </p:cBhvr>
                                      <p:to>
                                        <p:strVal val="visible"/>
                                      </p:to>
                                    </p:set>
                                    <p:animEffect transition="in" filter="fade">
                                      <p:cBhvr>
                                        <p:cTn id="27" dur="2000"/>
                                        <p:tgtEl>
                                          <p:spTgt spid="409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990600"/>
            <a:ext cx="8077200" cy="2540116"/>
          </a:xfrm>
        </p:spPr>
        <p:txBody>
          <a:bodyPr>
            <a:normAutofit fontScale="90000"/>
          </a:bodyPr>
          <a:lstStyle/>
          <a:p>
            <a:pPr algn="ctr"/>
            <a:r>
              <a:rPr lang="en-GB" dirty="0" smtClean="0"/>
              <a:t>What are the main barriers to learning in Maths and how can we help pupils to overcome them?</a:t>
            </a:r>
            <a:endParaRPr lang="en-US" dirty="0"/>
          </a:p>
        </p:txBody>
      </p:sp>
      <p:sp>
        <p:nvSpPr>
          <p:cNvPr id="3" name="Subtitle 2"/>
          <p:cNvSpPr>
            <a:spLocks noGrp="1"/>
          </p:cNvSpPr>
          <p:nvPr>
            <p:ph type="subTitle" idx="1"/>
          </p:nvPr>
        </p:nvSpPr>
        <p:spPr>
          <a:xfrm>
            <a:off x="642910" y="5786454"/>
            <a:ext cx="8077200" cy="928112"/>
          </a:xfrm>
        </p:spPr>
        <p:txBody>
          <a:bodyPr/>
          <a:lstStyle/>
          <a:p>
            <a:r>
              <a:rPr lang="en-GB" dirty="0" smtClean="0"/>
              <a:t>Julia Upton				</a:t>
            </a:r>
            <a:r>
              <a:rPr lang="en-GB" dirty="0" err="1" smtClean="0"/>
              <a:t>UP@king-ed.suffolk.sch.uk</a:t>
            </a:r>
            <a:r>
              <a:rPr lang="en-GB" dirty="0" smtClean="0"/>
              <a:t>							</a:t>
            </a:r>
            <a:endParaRPr lang="en-US" dirty="0"/>
          </a:p>
        </p:txBody>
      </p:sp>
      <p:pic>
        <p:nvPicPr>
          <p:cNvPr id="1026" name="Picture 8" descr="School"/>
          <p:cNvPicPr>
            <a:picLocks noChangeAspect="1" noChangeArrowheads="1"/>
          </p:cNvPicPr>
          <p:nvPr/>
        </p:nvPicPr>
        <p:blipFill>
          <a:blip r:embed="rId2" cstate="print"/>
          <a:srcRect/>
          <a:stretch>
            <a:fillRect/>
          </a:stretch>
        </p:blipFill>
        <p:spPr bwMode="auto">
          <a:xfrm>
            <a:off x="7786710" y="4214818"/>
            <a:ext cx="1143008" cy="727803"/>
          </a:xfrm>
          <a:prstGeom prst="rect">
            <a:avLst/>
          </a:prstGeom>
          <a:noFill/>
          <a:ln w="9525">
            <a:noFill/>
            <a:miter lim="800000"/>
            <a:headEnd/>
            <a:tailEnd/>
          </a:ln>
        </p:spPr>
      </p:pic>
      <p:pic>
        <p:nvPicPr>
          <p:cNvPr id="1027" name="Picture 7" descr="TSBLK_LO"/>
          <p:cNvPicPr>
            <a:picLocks noChangeAspect="1" noChangeArrowheads="1"/>
          </p:cNvPicPr>
          <p:nvPr/>
        </p:nvPicPr>
        <p:blipFill>
          <a:blip r:embed="rId3" cstate="print"/>
          <a:srcRect l="2603" b="52083"/>
          <a:stretch>
            <a:fillRect/>
          </a:stretch>
        </p:blipFill>
        <p:spPr bwMode="auto">
          <a:xfrm>
            <a:off x="214282" y="4214818"/>
            <a:ext cx="1066800" cy="6556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2050" name="Object 3"/>
          <p:cNvGraphicFramePr>
            <a:graphicFrameLocks noChangeAspect="1"/>
          </p:cNvGraphicFramePr>
          <p:nvPr/>
        </p:nvGraphicFramePr>
        <p:xfrm>
          <a:off x="1908175" y="620713"/>
          <a:ext cx="4914900" cy="1654175"/>
        </p:xfrm>
        <a:graphic>
          <a:graphicData uri="http://schemas.openxmlformats.org/presentationml/2006/ole">
            <p:oleObj spid="_x0000_s50178" name="Equation" r:id="rId3" imgW="2527200" imgH="850680" progId="Equation.3">
              <p:embed/>
            </p:oleObj>
          </a:graphicData>
        </a:graphic>
      </p:graphicFrame>
    </p:spTree>
  </p:cSld>
  <p:clrMapOvr>
    <a:masterClrMapping/>
  </p:clrMapOvr>
  <p:transition advClick="0" advTm="16000"/>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ctr"/>
            <a:r>
              <a:rPr lang="en-GB" dirty="0" smtClean="0">
                <a:solidFill>
                  <a:schemeClr val="bg1"/>
                </a:solidFill>
              </a:rPr>
              <a:t>Key Messages</a:t>
            </a:r>
            <a:endParaRPr lang="en-US" dirty="0" smtClean="0">
              <a:solidFill>
                <a:schemeClr val="bg1"/>
              </a:solidFill>
            </a:endParaRPr>
          </a:p>
        </p:txBody>
      </p:sp>
      <p:sp>
        <p:nvSpPr>
          <p:cNvPr id="13315" name="Content Placeholder 2"/>
          <p:cNvSpPr>
            <a:spLocks noGrp="1"/>
          </p:cNvSpPr>
          <p:nvPr>
            <p:ph idx="1"/>
          </p:nvPr>
        </p:nvSpPr>
        <p:spPr>
          <a:xfrm>
            <a:off x="457200" y="1600200"/>
            <a:ext cx="8229600" cy="4972050"/>
          </a:xfrm>
        </p:spPr>
        <p:txBody>
          <a:bodyPr/>
          <a:lstStyle/>
          <a:p>
            <a:r>
              <a:rPr lang="en-GB" sz="2800" dirty="0" smtClean="0"/>
              <a:t>Work with </a:t>
            </a:r>
            <a:r>
              <a:rPr lang="en-GB" sz="2800" b="1" dirty="0" smtClean="0">
                <a:solidFill>
                  <a:srgbClr val="FF0000"/>
                </a:solidFill>
              </a:rPr>
              <a:t>individuals</a:t>
            </a:r>
            <a:r>
              <a:rPr lang="en-GB" sz="2800" dirty="0" smtClean="0"/>
              <a:t> and genuinely </a:t>
            </a:r>
            <a:r>
              <a:rPr lang="en-GB" sz="2800" b="1" dirty="0" smtClean="0">
                <a:solidFill>
                  <a:srgbClr val="FF0000"/>
                </a:solidFill>
              </a:rPr>
              <a:t>unpick</a:t>
            </a:r>
            <a:r>
              <a:rPr lang="en-GB" sz="2800" dirty="0" smtClean="0"/>
              <a:t> their </a:t>
            </a:r>
            <a:r>
              <a:rPr lang="en-GB" sz="2800" b="1" dirty="0" smtClean="0">
                <a:solidFill>
                  <a:srgbClr val="FF0000"/>
                </a:solidFill>
              </a:rPr>
              <a:t>misconceptions</a:t>
            </a:r>
            <a:endParaRPr lang="en-US" sz="2800" dirty="0" smtClean="0">
              <a:solidFill>
                <a:srgbClr val="FF0000"/>
              </a:solidFill>
            </a:endParaRPr>
          </a:p>
          <a:p>
            <a:r>
              <a:rPr lang="en-GB" sz="2800" dirty="0" smtClean="0"/>
              <a:t>Don’t just focus on the “C” grade skills – their </a:t>
            </a:r>
            <a:r>
              <a:rPr lang="en-GB" sz="2800" b="1" dirty="0" smtClean="0">
                <a:solidFill>
                  <a:srgbClr val="FF0000"/>
                </a:solidFill>
              </a:rPr>
              <a:t>misunderstandings</a:t>
            </a:r>
            <a:r>
              <a:rPr lang="en-GB" sz="2800" dirty="0" smtClean="0"/>
              <a:t> are often at a more </a:t>
            </a:r>
            <a:r>
              <a:rPr lang="en-GB" sz="2800" b="1" dirty="0" smtClean="0">
                <a:solidFill>
                  <a:srgbClr val="FF0000"/>
                </a:solidFill>
              </a:rPr>
              <a:t>fundamental</a:t>
            </a:r>
            <a:r>
              <a:rPr lang="en-GB" sz="2800" dirty="0" smtClean="0"/>
              <a:t> </a:t>
            </a:r>
            <a:r>
              <a:rPr lang="en-GB" sz="2800" b="1" dirty="0" smtClean="0">
                <a:solidFill>
                  <a:srgbClr val="FF0000"/>
                </a:solidFill>
              </a:rPr>
              <a:t>level</a:t>
            </a:r>
            <a:r>
              <a:rPr lang="en-GB" sz="2800" dirty="0" smtClean="0"/>
              <a:t> – 80% of the questions on the exam are below C grade</a:t>
            </a:r>
            <a:endParaRPr lang="en-US" sz="2800" dirty="0" smtClean="0"/>
          </a:p>
          <a:p>
            <a:r>
              <a:rPr lang="en-GB" sz="2800" dirty="0" smtClean="0"/>
              <a:t>Get students </a:t>
            </a:r>
            <a:r>
              <a:rPr lang="en-GB" sz="2800" b="1" dirty="0" smtClean="0">
                <a:solidFill>
                  <a:srgbClr val="FF0000"/>
                </a:solidFill>
              </a:rPr>
              <a:t>confident</a:t>
            </a:r>
            <a:r>
              <a:rPr lang="en-GB" sz="2800" dirty="0" smtClean="0"/>
              <a:t> to </a:t>
            </a:r>
            <a:r>
              <a:rPr lang="en-GB" sz="2800" b="1" dirty="0" smtClean="0">
                <a:solidFill>
                  <a:srgbClr val="FF0000"/>
                </a:solidFill>
              </a:rPr>
              <a:t>“have a go”</a:t>
            </a:r>
            <a:r>
              <a:rPr lang="en-GB" sz="2800" dirty="0" smtClean="0">
                <a:solidFill>
                  <a:srgbClr val="FF0000"/>
                </a:solidFill>
              </a:rPr>
              <a:t> </a:t>
            </a:r>
            <a:r>
              <a:rPr lang="en-GB" sz="2800" dirty="0" smtClean="0"/>
              <a:t>– the </a:t>
            </a:r>
            <a:r>
              <a:rPr lang="en-GB" sz="2800" b="1" dirty="0" smtClean="0">
                <a:solidFill>
                  <a:srgbClr val="FF0000"/>
                </a:solidFill>
              </a:rPr>
              <a:t>number-phobic</a:t>
            </a:r>
            <a:r>
              <a:rPr lang="en-GB" sz="2800" dirty="0" smtClean="0">
                <a:solidFill>
                  <a:srgbClr val="FF0000"/>
                </a:solidFill>
              </a:rPr>
              <a:t> </a:t>
            </a:r>
            <a:r>
              <a:rPr lang="en-GB" sz="2800" dirty="0" smtClean="0"/>
              <a:t>but hardworking students often don’t </a:t>
            </a:r>
            <a:r>
              <a:rPr lang="en-GB" dirty="0" smtClean="0"/>
              <a:t>put pen to paper for fear of it being wrong</a:t>
            </a:r>
            <a:endParaRPr lang="en-US" dirty="0" smtClean="0"/>
          </a:p>
          <a:p>
            <a:endParaRPr lang="en-US" dirty="0" smtClean="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20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fade">
                                      <p:cBhvr>
                                        <p:cTn id="12" dur="2000"/>
                                        <p:tgtEl>
                                          <p:spTgt spid="133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fade">
                                      <p:cBhvr>
                                        <p:cTn id="17" dur="2000"/>
                                        <p:tgtEl>
                                          <p:spTgt spid="133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990600"/>
            <a:ext cx="8077200" cy="2540116"/>
          </a:xfrm>
        </p:spPr>
        <p:txBody>
          <a:bodyPr>
            <a:normAutofit fontScale="90000"/>
          </a:bodyPr>
          <a:lstStyle/>
          <a:p>
            <a:pPr algn="ctr"/>
            <a:r>
              <a:rPr lang="en-GB" dirty="0" smtClean="0"/>
              <a:t>What are the main barriers to learning in Maths and how can we help pupils to overcome them?</a:t>
            </a:r>
            <a:endParaRPr lang="en-US" dirty="0"/>
          </a:p>
        </p:txBody>
      </p:sp>
      <p:sp>
        <p:nvSpPr>
          <p:cNvPr id="3" name="Subtitle 2"/>
          <p:cNvSpPr>
            <a:spLocks noGrp="1"/>
          </p:cNvSpPr>
          <p:nvPr>
            <p:ph type="subTitle" idx="1"/>
          </p:nvPr>
        </p:nvSpPr>
        <p:spPr>
          <a:xfrm>
            <a:off x="642910" y="5786454"/>
            <a:ext cx="8077200" cy="928112"/>
          </a:xfrm>
        </p:spPr>
        <p:txBody>
          <a:bodyPr/>
          <a:lstStyle/>
          <a:p>
            <a:r>
              <a:rPr lang="en-GB" dirty="0" smtClean="0"/>
              <a:t>Julia Upton				</a:t>
            </a:r>
            <a:r>
              <a:rPr lang="en-GB" dirty="0" err="1" smtClean="0"/>
              <a:t>UP@king-ed.suffolk.sch.uk</a:t>
            </a:r>
            <a:r>
              <a:rPr lang="en-GB" dirty="0" smtClean="0"/>
              <a:t>							</a:t>
            </a:r>
            <a:endParaRPr lang="en-US" dirty="0"/>
          </a:p>
        </p:txBody>
      </p:sp>
      <p:pic>
        <p:nvPicPr>
          <p:cNvPr id="1026" name="Picture 8" descr="School"/>
          <p:cNvPicPr>
            <a:picLocks noChangeAspect="1" noChangeArrowheads="1"/>
          </p:cNvPicPr>
          <p:nvPr/>
        </p:nvPicPr>
        <p:blipFill>
          <a:blip r:embed="rId2" cstate="print"/>
          <a:srcRect/>
          <a:stretch>
            <a:fillRect/>
          </a:stretch>
        </p:blipFill>
        <p:spPr bwMode="auto">
          <a:xfrm>
            <a:off x="7786710" y="4214818"/>
            <a:ext cx="1143008" cy="727803"/>
          </a:xfrm>
          <a:prstGeom prst="rect">
            <a:avLst/>
          </a:prstGeom>
          <a:noFill/>
          <a:ln w="9525">
            <a:noFill/>
            <a:miter lim="800000"/>
            <a:headEnd/>
            <a:tailEnd/>
          </a:ln>
        </p:spPr>
      </p:pic>
      <p:pic>
        <p:nvPicPr>
          <p:cNvPr id="1027" name="Picture 7" descr="TSBLK_LO"/>
          <p:cNvPicPr>
            <a:picLocks noChangeAspect="1" noChangeArrowheads="1"/>
          </p:cNvPicPr>
          <p:nvPr/>
        </p:nvPicPr>
        <p:blipFill>
          <a:blip r:embed="rId3" cstate="print"/>
          <a:srcRect l="2603" b="52083"/>
          <a:stretch>
            <a:fillRect/>
          </a:stretch>
        </p:blipFill>
        <p:spPr bwMode="auto">
          <a:xfrm>
            <a:off x="214282" y="4214818"/>
            <a:ext cx="1066800" cy="6556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403350" y="476250"/>
            <a:ext cx="6048375" cy="2835275"/>
          </a:xfrm>
          <a:prstGeom prst="rect">
            <a:avLst/>
          </a:prstGeom>
          <a:noFill/>
          <a:ln w="9525">
            <a:noFill/>
            <a:miter lim="800000"/>
            <a:headEnd/>
            <a:tailEnd/>
          </a:ln>
        </p:spPr>
        <p:txBody>
          <a:bodyPr>
            <a:prstTxWarp prst="textNoShape">
              <a:avLst/>
            </a:prstTxWarp>
            <a:spAutoFit/>
          </a:bodyPr>
          <a:lstStyle/>
          <a:p>
            <a:pPr marL="342900" indent="-342900" algn="ctr">
              <a:spcBef>
                <a:spcPct val="50000"/>
              </a:spcBef>
              <a:buFontTx/>
              <a:buAutoNum type="alphaUcPeriod" startAt="17"/>
            </a:pPr>
            <a:r>
              <a:rPr lang="en-GB" sz="7200" dirty="0"/>
              <a:t>     Solve:</a:t>
            </a:r>
          </a:p>
          <a:p>
            <a:pPr marL="342900" indent="-342900" algn="ctr">
              <a:spcBef>
                <a:spcPct val="50000"/>
              </a:spcBef>
            </a:pPr>
            <a:r>
              <a:rPr lang="en-US" sz="7200" dirty="0">
                <a:latin typeface="Lucida Calligraphy" charset="0"/>
                <a:ea typeface="Arial" charset="0"/>
                <a:cs typeface="Arial" charset="0"/>
              </a:rPr>
              <a:t>2x</a:t>
            </a:r>
            <a:r>
              <a:rPr lang="en-US" sz="7200" dirty="0" smtClean="0">
                <a:latin typeface="Lucida Calligraphy" charset="0"/>
                <a:ea typeface="Arial" charset="0"/>
                <a:cs typeface="Arial" charset="0"/>
              </a:rPr>
              <a:t> - 5 </a:t>
            </a:r>
            <a:r>
              <a:rPr lang="en-US" sz="7200" dirty="0">
                <a:latin typeface="Lucida Calligraphy" charset="0"/>
                <a:ea typeface="Arial" charset="0"/>
                <a:cs typeface="Arial" charset="0"/>
              </a:rPr>
              <a:t>= 14</a:t>
            </a:r>
          </a:p>
        </p:txBody>
      </p:sp>
    </p:spTree>
  </p:cSld>
  <p:clrMapOvr>
    <a:masterClrMapping/>
  </p:clrMapOvr>
  <p:transition advClick="0" advTm="16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1547813" y="1773238"/>
            <a:ext cx="6048375" cy="2286000"/>
          </a:xfrm>
          <a:prstGeom prst="rect">
            <a:avLst/>
          </a:prstGeom>
          <a:noFill/>
          <a:ln w="9525">
            <a:noFill/>
            <a:miter lim="800000"/>
            <a:headEnd/>
            <a:tailEnd/>
          </a:ln>
        </p:spPr>
        <p:txBody>
          <a:bodyPr>
            <a:prstTxWarp prst="textNoShape">
              <a:avLst/>
            </a:prstTxWarp>
            <a:spAutoFit/>
          </a:bodyPr>
          <a:lstStyle/>
          <a:p>
            <a:pPr algn="ctr">
              <a:spcBef>
                <a:spcPct val="50000"/>
              </a:spcBef>
            </a:pPr>
            <a:r>
              <a:rPr lang="en-GB" sz="7200"/>
              <a:t>Q. What is the mean?    </a:t>
            </a:r>
            <a:endParaRPr lang="en-US" sz="7200">
              <a:ea typeface="Arial" charset="0"/>
              <a:cs typeface="Arial" charset="0"/>
            </a:endParaRPr>
          </a:p>
        </p:txBody>
      </p:sp>
      <p:sp>
        <p:nvSpPr>
          <p:cNvPr id="13316" name="Text Box 4"/>
          <p:cNvSpPr txBox="1">
            <a:spLocks noChangeArrowheads="1"/>
          </p:cNvSpPr>
          <p:nvPr/>
        </p:nvSpPr>
        <p:spPr bwMode="auto">
          <a:xfrm>
            <a:off x="1331913" y="333375"/>
            <a:ext cx="6553200" cy="1189038"/>
          </a:xfrm>
          <a:prstGeom prst="rect">
            <a:avLst/>
          </a:prstGeom>
          <a:noFill/>
          <a:ln w="9525">
            <a:noFill/>
            <a:miter lim="800000"/>
            <a:headEnd/>
            <a:tailEnd/>
          </a:ln>
        </p:spPr>
        <p:txBody>
          <a:bodyPr>
            <a:prstTxWarp prst="textNoShape">
              <a:avLst/>
            </a:prstTxWarp>
            <a:spAutoFit/>
          </a:bodyPr>
          <a:lstStyle/>
          <a:p>
            <a:pPr>
              <a:spcBef>
                <a:spcPct val="50000"/>
              </a:spcBef>
            </a:pPr>
            <a:r>
              <a:rPr lang="en-GB" sz="7200"/>
              <a:t>3		4		5		8</a:t>
            </a:r>
          </a:p>
        </p:txBody>
      </p:sp>
    </p:spTree>
  </p:cSld>
  <p:clrMapOvr>
    <a:masterClrMapping/>
  </p:clrMapOvr>
  <p:transition advClick="0" advTm="16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539750" y="476250"/>
            <a:ext cx="7777163" cy="1189038"/>
          </a:xfrm>
          <a:prstGeom prst="rect">
            <a:avLst/>
          </a:prstGeom>
          <a:noFill/>
          <a:ln w="9525">
            <a:noFill/>
            <a:miter lim="800000"/>
            <a:headEnd/>
            <a:tailEnd/>
          </a:ln>
        </p:spPr>
        <p:txBody>
          <a:bodyPr>
            <a:prstTxWarp prst="textNoShape">
              <a:avLst/>
            </a:prstTxWarp>
            <a:spAutoFit/>
          </a:bodyPr>
          <a:lstStyle/>
          <a:p>
            <a:pPr algn="ctr">
              <a:spcBef>
                <a:spcPct val="50000"/>
              </a:spcBef>
            </a:pPr>
            <a:r>
              <a:rPr lang="en-GB" sz="7200"/>
              <a:t>Q.    </a:t>
            </a:r>
            <a:r>
              <a:rPr lang="en-GB" sz="7200">
                <a:latin typeface="Lucida Calligraphy" charset="0"/>
              </a:rPr>
              <a:t>a</a:t>
            </a:r>
            <a:r>
              <a:rPr lang="en-US" sz="7200">
                <a:latin typeface="Lucida Calligraphy" charset="0"/>
              </a:rPr>
              <a:t>² </a:t>
            </a:r>
            <a:r>
              <a:rPr lang="en-US" sz="7200"/>
              <a:t>x </a:t>
            </a:r>
            <a:r>
              <a:rPr lang="en-US" sz="7200">
                <a:latin typeface="Lucida Calligraphy" charset="0"/>
              </a:rPr>
              <a:t>a³ = a</a:t>
            </a:r>
            <a:r>
              <a:rPr lang="en-US" sz="6000" baseline="40000">
                <a:latin typeface="Lucida Calligraphy" charset="0"/>
              </a:rPr>
              <a:t>?</a:t>
            </a:r>
            <a:endParaRPr lang="en-US" sz="6000" baseline="40000">
              <a:latin typeface="Lucida Calligraphy" charset="0"/>
              <a:ea typeface="Arial" charset="0"/>
              <a:cs typeface="Arial" charset="0"/>
            </a:endParaRPr>
          </a:p>
        </p:txBody>
      </p:sp>
    </p:spTree>
  </p:cSld>
  <p:clrMapOvr>
    <a:masterClrMapping/>
  </p:clrMapOvr>
  <p:transition advClick="0" advTm="16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1403350" y="476250"/>
            <a:ext cx="6048375" cy="2286000"/>
          </a:xfrm>
          <a:prstGeom prst="rect">
            <a:avLst/>
          </a:prstGeom>
          <a:noFill/>
          <a:ln w="9525">
            <a:noFill/>
            <a:miter lim="800000"/>
            <a:headEnd/>
            <a:tailEnd/>
          </a:ln>
        </p:spPr>
        <p:txBody>
          <a:bodyPr>
            <a:prstTxWarp prst="textNoShape">
              <a:avLst/>
            </a:prstTxWarp>
            <a:spAutoFit/>
          </a:bodyPr>
          <a:lstStyle/>
          <a:p>
            <a:pPr algn="ctr">
              <a:spcBef>
                <a:spcPct val="50000"/>
              </a:spcBef>
            </a:pPr>
            <a:r>
              <a:rPr lang="en-GB" sz="7200"/>
              <a:t>Q.    Increase 60 by 20%</a:t>
            </a:r>
            <a:endParaRPr lang="en-US" sz="7200">
              <a:ea typeface="Arial" charset="0"/>
              <a:cs typeface="Arial" charset="0"/>
            </a:endParaRPr>
          </a:p>
        </p:txBody>
      </p:sp>
    </p:spTree>
  </p:cSld>
  <p:clrMapOvr>
    <a:masterClrMapping/>
  </p:clrMapOvr>
  <p:transition advClick="0" advTm="16000"/>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480</TotalTime>
  <Words>1130</Words>
  <Application>Microsoft Macintosh PowerPoint</Application>
  <PresentationFormat>On-screen Show (4:3)</PresentationFormat>
  <Paragraphs>186</Paragraphs>
  <Slides>52</Slides>
  <Notes>19</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52</vt:i4>
      </vt:variant>
    </vt:vector>
  </HeadingPairs>
  <TitlesOfParts>
    <vt:vector size="54" baseType="lpstr">
      <vt:lpstr>Module</vt:lpstr>
      <vt:lpstr>Equation</vt:lpstr>
      <vt:lpstr>Slide 1</vt:lpstr>
      <vt:lpstr>What are the main barriers to learning in Maths and how can we help pupils to overcome them?</vt:lpstr>
      <vt:lpstr>The fear factor</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Expectations</vt:lpstr>
      <vt:lpstr>Changing the structure</vt:lpstr>
      <vt:lpstr>Intervention</vt:lpstr>
      <vt:lpstr>Recommended resources</vt:lpstr>
      <vt:lpstr>Recommended Resources</vt:lpstr>
      <vt:lpstr>Slide 29</vt:lpstr>
      <vt:lpstr>Slide 30</vt:lpstr>
      <vt:lpstr>Slide 31</vt:lpstr>
      <vt:lpstr>Slide 32</vt:lpstr>
      <vt:lpstr>Slide 33</vt:lpstr>
      <vt:lpstr>Slide 34</vt:lpstr>
      <vt:lpstr>Diagnostic questions</vt:lpstr>
      <vt:lpstr>Slide 36</vt:lpstr>
      <vt:lpstr>Slide 37</vt:lpstr>
      <vt:lpstr>Slide 38</vt:lpstr>
      <vt:lpstr>Skills reminders</vt:lpstr>
      <vt:lpstr>Slide 40</vt:lpstr>
      <vt:lpstr>Proportionality</vt:lpstr>
      <vt:lpstr>Proportionality</vt:lpstr>
      <vt:lpstr>Proportionality</vt:lpstr>
      <vt:lpstr>Proportionality</vt:lpstr>
      <vt:lpstr>Proportionality</vt:lpstr>
      <vt:lpstr>D to C skills v A to A* skills</vt:lpstr>
      <vt:lpstr>C Grade in Mathematics</vt:lpstr>
      <vt:lpstr>A* Grade in Mathematics</vt:lpstr>
      <vt:lpstr>What are the main barriers to learning in Maths and how can we help pupils to overcome them?</vt:lpstr>
      <vt:lpstr>Key Messages</vt:lpstr>
      <vt:lpstr>What are the main barriers to learning in Maths and how can we help pupils to overcome them?</vt:lpstr>
      <vt:lpstr>Slide 52</vt:lpstr>
    </vt:vector>
  </TitlesOfParts>
  <Company>King Edward VI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 culture of CPD for the school workforce</dc:title>
  <dc:creator>Julia Upton</dc:creator>
  <cp:lastModifiedBy>Julia Upton</cp:lastModifiedBy>
  <cp:revision>66</cp:revision>
  <dcterms:created xsi:type="dcterms:W3CDTF">2010-11-16T07:51:39Z</dcterms:created>
  <dcterms:modified xsi:type="dcterms:W3CDTF">2010-11-16T09:01:30Z</dcterms:modified>
</cp:coreProperties>
</file>